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62" r:id="rId2"/>
    <p:sldId id="309" r:id="rId3"/>
    <p:sldId id="267" r:id="rId4"/>
    <p:sldId id="314" r:id="rId5"/>
    <p:sldId id="315" r:id="rId6"/>
    <p:sldId id="352" r:id="rId7"/>
    <p:sldId id="259" r:id="rId8"/>
    <p:sldId id="304" r:id="rId9"/>
    <p:sldId id="287" r:id="rId10"/>
    <p:sldId id="313" r:id="rId11"/>
    <p:sldId id="348" r:id="rId12"/>
    <p:sldId id="261" r:id="rId13"/>
    <p:sldId id="347" r:id="rId14"/>
    <p:sldId id="343" r:id="rId15"/>
    <p:sldId id="355" r:id="rId16"/>
    <p:sldId id="288" r:id="rId17"/>
    <p:sldId id="349" r:id="rId18"/>
    <p:sldId id="289" r:id="rId19"/>
    <p:sldId id="291" r:id="rId20"/>
    <p:sldId id="290" r:id="rId21"/>
    <p:sldId id="292" r:id="rId22"/>
    <p:sldId id="293" r:id="rId23"/>
    <p:sldId id="294" r:id="rId24"/>
    <p:sldId id="338" r:id="rId25"/>
    <p:sldId id="326" r:id="rId26"/>
    <p:sldId id="351" r:id="rId27"/>
    <p:sldId id="296" r:id="rId28"/>
    <p:sldId id="327" r:id="rId29"/>
    <p:sldId id="316" r:id="rId30"/>
    <p:sldId id="317" r:id="rId31"/>
    <p:sldId id="319" r:id="rId32"/>
    <p:sldId id="318" r:id="rId33"/>
    <p:sldId id="328" r:id="rId34"/>
    <p:sldId id="344" r:id="rId35"/>
    <p:sldId id="266" r:id="rId36"/>
    <p:sldId id="320" r:id="rId37"/>
    <p:sldId id="353" r:id="rId38"/>
    <p:sldId id="329" r:id="rId39"/>
    <p:sldId id="350" r:id="rId40"/>
    <p:sldId id="321" r:id="rId41"/>
    <p:sldId id="332" r:id="rId42"/>
    <p:sldId id="322" r:id="rId43"/>
    <p:sldId id="333" r:id="rId44"/>
    <p:sldId id="323" r:id="rId45"/>
    <p:sldId id="334" r:id="rId46"/>
    <p:sldId id="341" r:id="rId47"/>
    <p:sldId id="342" r:id="rId48"/>
    <p:sldId id="324" r:id="rId49"/>
    <p:sldId id="335" r:id="rId50"/>
    <p:sldId id="325" r:id="rId51"/>
    <p:sldId id="336" r:id="rId52"/>
    <p:sldId id="354" r:id="rId53"/>
    <p:sldId id="337" r:id="rId54"/>
    <p:sldId id="345" r:id="rId55"/>
    <p:sldId id="330" r:id="rId56"/>
    <p:sldId id="285" r:id="rId57"/>
    <p:sldId id="272" r:id="rId58"/>
    <p:sldId id="295" r:id="rId59"/>
    <p:sldId id="300" r:id="rId60"/>
    <p:sldId id="310" r:id="rId61"/>
    <p:sldId id="297" r:id="rId62"/>
    <p:sldId id="302" r:id="rId63"/>
    <p:sldId id="298" r:id="rId64"/>
    <p:sldId id="299" r:id="rId65"/>
    <p:sldId id="346" r:id="rId66"/>
    <p:sldId id="260" r:id="rId67"/>
    <p:sldId id="312" r:id="rId68"/>
    <p:sldId id="27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354B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84488" autoAdjust="0"/>
  </p:normalViewPr>
  <p:slideViewPr>
    <p:cSldViewPr snapToGrid="0">
      <p:cViewPr varScale="1">
        <p:scale>
          <a:sx n="96" d="100"/>
          <a:sy n="96" d="100"/>
        </p:scale>
        <p:origin x="124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59B01-F37D-4AB6-8F8B-00FCF0952636}" type="datetimeFigureOut">
              <a:rPr lang="en-US" smtClean="0"/>
              <a:t>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3B7BC2-341B-4DE5-A4E0-C62327093B8C}" type="slidenum">
              <a:rPr lang="en-US" smtClean="0"/>
              <a:t>‹#›</a:t>
            </a:fld>
            <a:endParaRPr lang="en-US"/>
          </a:p>
        </p:txBody>
      </p:sp>
    </p:spTree>
    <p:extLst>
      <p:ext uri="{BB962C8B-B14F-4D97-AF65-F5344CB8AC3E}">
        <p14:creationId xmlns:p14="http://schemas.microsoft.com/office/powerpoint/2010/main" val="399946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little tongue in cheek but just an</a:t>
            </a:r>
            <a:r>
              <a:rPr lang="en-US" baseline="0" dirty="0"/>
              <a:t> interesting way to explore the various levels of security mindedness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talk is about a Journey to a Security Mindset</a:t>
            </a:r>
          </a:p>
          <a:p>
            <a:pPr marL="0" lvl="0" indent="0" algn="l" rtl="0">
              <a:spcBef>
                <a:spcPts val="0"/>
              </a:spcBef>
              <a:spcAft>
                <a:spcPts val="0"/>
              </a:spcAft>
              <a:buNone/>
            </a:pPr>
            <a:r>
              <a:rPr lang="en-US" dirty="0"/>
              <a:t>Let’s talk a minute about what I mean by a Security Mindset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system does need to be secured</a:t>
            </a:r>
          </a:p>
          <a:p>
            <a:pPr marL="0" lvl="0" indent="0" algn="l" rtl="0">
              <a:spcBef>
                <a:spcPts val="0"/>
              </a:spcBef>
              <a:spcAft>
                <a:spcPts val="0"/>
              </a:spcAft>
              <a:buNone/>
            </a:pPr>
            <a:r>
              <a:rPr lang="en-US" dirty="0"/>
              <a:t>-the</a:t>
            </a:r>
            <a:r>
              <a:rPr lang="en-US" baseline="0" dirty="0"/>
              <a:t> policy exists for a reason – we should not be fighting it or trying to work around it</a:t>
            </a:r>
          </a:p>
          <a:p>
            <a:pPr marL="0" lvl="0" indent="0" algn="l" rtl="0">
              <a:spcBef>
                <a:spcPts val="0"/>
              </a:spcBef>
              <a:spcAft>
                <a:spcPts val="0"/>
              </a:spcAft>
              <a:buNone/>
            </a:pPr>
            <a:r>
              <a:rPr lang="en-US" baseline="0" dirty="0"/>
              <a:t>-challenge assumptions like “the post is secure”</a:t>
            </a:r>
          </a:p>
          <a:p>
            <a:pPr marL="0" lvl="0" indent="0" algn="l" rtl="0">
              <a:spcBef>
                <a:spcPts val="0"/>
              </a:spcBef>
              <a:spcAft>
                <a:spcPts val="0"/>
              </a:spcAft>
              <a:buNone/>
            </a:pPr>
            <a:r>
              <a:rPr lang="en-US" baseline="0" dirty="0"/>
              <a:t>-least privilege will make things less easy. That doesn’t mean we shouldn’t be doing it.</a:t>
            </a:r>
          </a:p>
          <a:p>
            <a:pPr marL="0" lvl="0" indent="0" algn="l" rtl="0">
              <a:spcBef>
                <a:spcPts val="0"/>
              </a:spcBef>
              <a:spcAft>
                <a:spcPts val="0"/>
              </a:spcAft>
              <a:buNone/>
            </a:pPr>
            <a:r>
              <a:rPr lang="en-US" baseline="0" dirty="0"/>
              <a:t>-educating yourself, being aware</a:t>
            </a:r>
          </a:p>
          <a:p>
            <a:pPr marL="0" lvl="0" indent="0" algn="l" rtl="0">
              <a:spcBef>
                <a:spcPts val="0"/>
              </a:spcBef>
              <a:spcAft>
                <a:spcPts val="0"/>
              </a:spcAft>
              <a:buNone/>
            </a:pPr>
            <a:r>
              <a:rPr lang="en-US" baseline="0" dirty="0"/>
              <a:t>-not just teaching formally but informally. When your buddy sends out a password in an email, remind them that it’s not a secure means for transferring that information</a:t>
            </a:r>
            <a:endParaRPr dirty="0"/>
          </a:p>
        </p:txBody>
      </p:sp>
    </p:spTree>
    <p:extLst>
      <p:ext uri="{BB962C8B-B14F-4D97-AF65-F5344CB8AC3E}">
        <p14:creationId xmlns:p14="http://schemas.microsoft.com/office/powerpoint/2010/main" val="1411127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one wants hangry participants.</a:t>
            </a:r>
          </a:p>
          <a:p>
            <a:r>
              <a:rPr lang="en-US" dirty="0"/>
              <a:t>The best idea I ever had was personalized snack bags for a long car ride. It will change your life.</a:t>
            </a:r>
          </a:p>
        </p:txBody>
      </p:sp>
      <p:sp>
        <p:nvSpPr>
          <p:cNvPr id="4" name="Slide Number Placeholder 3"/>
          <p:cNvSpPr>
            <a:spLocks noGrp="1"/>
          </p:cNvSpPr>
          <p:nvPr>
            <p:ph type="sldNum" sz="quarter" idx="5"/>
          </p:nvPr>
        </p:nvSpPr>
        <p:spPr/>
        <p:txBody>
          <a:bodyPr/>
          <a:lstStyle/>
          <a:p>
            <a:fld id="{053B7BC2-341B-4DE5-A4E0-C62327093B8C}" type="slidenum">
              <a:rPr lang="en-US" smtClean="0"/>
              <a:t>13</a:t>
            </a:fld>
            <a:endParaRPr lang="en-US"/>
          </a:p>
        </p:txBody>
      </p:sp>
    </p:spTree>
    <p:extLst>
      <p:ext uri="{BB962C8B-B14F-4D97-AF65-F5344CB8AC3E}">
        <p14:creationId xmlns:p14="http://schemas.microsoft.com/office/powerpoint/2010/main" val="659605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traveling to a new country, consider using translation tools or finding a book that talks about road signs. I have driven across a pedestrian bridge and up an exit ramp (2 different countries) due to lack of thoughtful planning here.</a:t>
            </a:r>
          </a:p>
        </p:txBody>
      </p:sp>
      <p:sp>
        <p:nvSpPr>
          <p:cNvPr id="4" name="Slide Number Placeholder 3"/>
          <p:cNvSpPr>
            <a:spLocks noGrp="1"/>
          </p:cNvSpPr>
          <p:nvPr>
            <p:ph type="sldNum" sz="quarter" idx="5"/>
          </p:nvPr>
        </p:nvSpPr>
        <p:spPr/>
        <p:txBody>
          <a:bodyPr/>
          <a:lstStyle/>
          <a:p>
            <a:fld id="{053B7BC2-341B-4DE5-A4E0-C62327093B8C}" type="slidenum">
              <a:rPr lang="en-US" smtClean="0"/>
              <a:t>15</a:t>
            </a:fld>
            <a:endParaRPr lang="en-US"/>
          </a:p>
        </p:txBody>
      </p:sp>
    </p:spTree>
    <p:extLst>
      <p:ext uri="{BB962C8B-B14F-4D97-AF65-F5344CB8AC3E}">
        <p14:creationId xmlns:p14="http://schemas.microsoft.com/office/powerpoint/2010/main" val="3384086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Here</a:t>
            </a:r>
            <a:r>
              <a:rPr lang="en-US" baseline="0" dirty="0"/>
              <a:t> is our case study – I’ll give you a minute just to read this twitter thread from this year.</a:t>
            </a:r>
            <a:endParaRPr lang="en-US" dirty="0"/>
          </a:p>
        </p:txBody>
      </p:sp>
    </p:spTree>
    <p:extLst>
      <p:ext uri="{BB962C8B-B14F-4D97-AF65-F5344CB8AC3E}">
        <p14:creationId xmlns:p14="http://schemas.microsoft.com/office/powerpoint/2010/main" val="3585093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Here</a:t>
            </a:r>
            <a:r>
              <a:rPr lang="en-US" baseline="0" dirty="0"/>
              <a:t> is our case study – I’ll give you a minute just to read this twitter thread from last month.</a:t>
            </a:r>
            <a:endParaRPr lang="en-US" dirty="0"/>
          </a:p>
        </p:txBody>
      </p:sp>
    </p:spTree>
    <p:extLst>
      <p:ext uri="{BB962C8B-B14F-4D97-AF65-F5344CB8AC3E}">
        <p14:creationId xmlns:p14="http://schemas.microsoft.com/office/powerpoint/2010/main" val="864082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a:t>
            </a:r>
            <a:r>
              <a:rPr lang="en-US" baseline="0" dirty="0"/>
              <a:t> now we begin on our journey. First up, from the third row, is the 7 year old. She notices these things. Here thoughts are… </a:t>
            </a:r>
          </a:p>
          <a:p>
            <a:r>
              <a:rPr lang="en-US" baseline="0" dirty="0"/>
              <a:t>So clearly, this company is all about customer service – that IS nice. </a:t>
            </a:r>
            <a:endParaRPr lang="en-US" dirty="0"/>
          </a:p>
        </p:txBody>
      </p:sp>
    </p:spTree>
    <p:extLst>
      <p:ext uri="{BB962C8B-B14F-4D97-AF65-F5344CB8AC3E}">
        <p14:creationId xmlns:p14="http://schemas.microsoft.com/office/powerpoint/2010/main" val="106387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up, is the 13 year old. The legality pops right out to him. His thoughts… So clearly a little more security minded. He</a:t>
            </a:r>
            <a:r>
              <a:rPr lang="en-US" baseline="0" dirty="0"/>
              <a:t> sees that activity being illegal doesn’t stop people.</a:t>
            </a:r>
            <a:endParaRPr lang="en-US" dirty="0"/>
          </a:p>
        </p:txBody>
      </p:sp>
    </p:spTree>
    <p:extLst>
      <p:ext uri="{BB962C8B-B14F-4D97-AF65-F5344CB8AC3E}">
        <p14:creationId xmlns:p14="http://schemas.microsoft.com/office/powerpoint/2010/main" val="2835228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a:t>
            </a:r>
            <a:r>
              <a:rPr lang="en-US" baseline="0" dirty="0"/>
              <a:t> along we have an anonymous car rider who looks closely at the three guesses to guess the email on the account. Their feedback…</a:t>
            </a:r>
          </a:p>
          <a:p>
            <a:r>
              <a:rPr lang="en-US" baseline="0" dirty="0"/>
              <a:t>This rider knows that social engineering is the biggest security threat that systems face. And they know the less of a footprint they leave, the less ammo there is.</a:t>
            </a:r>
          </a:p>
          <a:p>
            <a:r>
              <a:rPr lang="en-US" baseline="0" dirty="0"/>
              <a:t> A little humor but also some recognition that the more information out there on the internet about someone, the easier it is to employ social engineering tactics to compromise systems, right?</a:t>
            </a:r>
            <a:endParaRPr lang="en-US" dirty="0"/>
          </a:p>
        </p:txBody>
      </p:sp>
    </p:spTree>
    <p:extLst>
      <p:ext uri="{BB962C8B-B14F-4D97-AF65-F5344CB8AC3E}">
        <p14:creationId xmlns:p14="http://schemas.microsoft.com/office/powerpoint/2010/main" val="501302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up, from the passenger seat</a:t>
            </a:r>
            <a:r>
              <a:rPr lang="en-US" baseline="0" dirty="0"/>
              <a:t> (because you know I’m driving the car) is the 40-something year old IT professional.</a:t>
            </a:r>
          </a:p>
          <a:p>
            <a:r>
              <a:rPr lang="en-US" baseline="0" dirty="0"/>
              <a:t> What he notices right away is maybe what you also noticed… </a:t>
            </a:r>
          </a:p>
          <a:p>
            <a:r>
              <a:rPr lang="en-US" baseline="0" dirty="0"/>
              <a:t>Clearly some experience here with the right way to secure passwords and such</a:t>
            </a:r>
            <a:endParaRPr lang="en-US" dirty="0"/>
          </a:p>
        </p:txBody>
      </p:sp>
    </p:spTree>
    <p:extLst>
      <p:ext uri="{BB962C8B-B14F-4D97-AF65-F5344CB8AC3E}">
        <p14:creationId xmlns:p14="http://schemas.microsoft.com/office/powerpoint/2010/main" val="899030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next</a:t>
            </a:r>
            <a:r>
              <a:rPr lang="en-US" baseline="0" dirty="0"/>
              <a:t> up, participating virtually in our journey are the folks responding to the thread on twitter. A number of them really seemed to latch onto this… the Password. And their thoughts were… </a:t>
            </a:r>
          </a:p>
          <a:p>
            <a:r>
              <a:rPr lang="en-US" baseline="0" dirty="0"/>
              <a:t>And at this point, I drove off the road.</a:t>
            </a:r>
          </a:p>
          <a:p>
            <a:r>
              <a:rPr lang="en-US" baseline="0" dirty="0"/>
              <a:t>Hundreds of people focusing on a element here that clearly is not the point of the freaky clown… and assuming that no one ever re-uses passwords. That’s not good security practice. </a:t>
            </a:r>
          </a:p>
          <a:p>
            <a:r>
              <a:rPr lang="en-US" baseline="0" dirty="0"/>
              <a:t>We can all assume people will all use a unique password to our system, right? Do YOU use a unique password to every system you use? If so, good for you.</a:t>
            </a:r>
            <a:endParaRPr lang="en-US" dirty="0"/>
          </a:p>
        </p:txBody>
      </p:sp>
    </p:spTree>
    <p:extLst>
      <p:ext uri="{BB962C8B-B14F-4D97-AF65-F5344CB8AC3E}">
        <p14:creationId xmlns:p14="http://schemas.microsoft.com/office/powerpoint/2010/main" val="188891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All thoughts are my own</a:t>
            </a:r>
          </a:p>
          <a:p>
            <a:pPr marL="0" lvl="0" indent="0" algn="l" rtl="0">
              <a:spcBef>
                <a:spcPts val="0"/>
              </a:spcBef>
              <a:spcAft>
                <a:spcPts val="0"/>
              </a:spcAft>
              <a:buNone/>
            </a:pPr>
            <a:r>
              <a:rPr lang="en-US" dirty="0"/>
              <a:t>All photos are my own unless otherwise noted</a:t>
            </a:r>
          </a:p>
          <a:p>
            <a:pPr marL="0" lvl="0" indent="0" algn="l" rtl="0">
              <a:spcBef>
                <a:spcPts val="0"/>
              </a:spcBef>
              <a:spcAft>
                <a:spcPts val="0"/>
              </a:spcAft>
              <a:buNone/>
            </a:pPr>
            <a:r>
              <a:rPr lang="en-US" sz="1200" b="0" i="0" kern="1200" dirty="0">
                <a:solidFill>
                  <a:schemeClr val="tx1"/>
                </a:solidFill>
                <a:effectLst/>
                <a:latin typeface="+mn-lt"/>
                <a:ea typeface="+mn-ea"/>
                <a:cs typeface="+mn-cs"/>
              </a:rPr>
              <a:t>Applied Systems is a leading provider of software that powers the business of insurance.</a:t>
            </a:r>
          </a:p>
          <a:p>
            <a:pPr marL="0" lvl="0" indent="0" algn="l" rtl="0">
              <a:spcBef>
                <a:spcPts val="0"/>
              </a:spcBef>
              <a:spcAft>
                <a:spcPts val="0"/>
              </a:spcAft>
              <a:buNone/>
            </a:pPr>
            <a:r>
              <a:rPr lang="en-US" sz="1200" b="0" i="0" kern="1200" dirty="0">
                <a:solidFill>
                  <a:schemeClr val="tx1"/>
                </a:solidFill>
                <a:effectLst/>
                <a:latin typeface="+mn-lt"/>
                <a:ea typeface="+mn-ea"/>
                <a:cs typeface="+mn-cs"/>
              </a:rPr>
              <a:t>I love to travel and I’ve been on oh so many road trips with my big blended family</a:t>
            </a:r>
            <a:endParaRPr dirty="0"/>
          </a:p>
        </p:txBody>
      </p:sp>
    </p:spTree>
    <p:extLst>
      <p:ext uri="{BB962C8B-B14F-4D97-AF65-F5344CB8AC3E}">
        <p14:creationId xmlns:p14="http://schemas.microsoft.com/office/powerpoint/2010/main" val="3682927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after</a:t>
            </a:r>
            <a:r>
              <a:rPr lang="en-US" baseline="0" dirty="0"/>
              <a:t> we get the car back on the road, I start looking at this thread.</a:t>
            </a:r>
            <a:endParaRPr lang="en-US" dirty="0"/>
          </a:p>
          <a:p>
            <a:r>
              <a:rPr lang="en-US" dirty="0"/>
              <a:t>Their customer support team is subject to social hacking, their engineering team isn't using common practice hashing standards for passwords, their entire business team isn't handling private data appropriately (how many people touched that piece of mail?), and their social media team tweets things like this.</a:t>
            </a:r>
          </a:p>
          <a:p>
            <a:r>
              <a:rPr lang="en-US" dirty="0"/>
              <a:t>Virgin Media</a:t>
            </a:r>
            <a:r>
              <a:rPr lang="en-US" baseline="0" dirty="0"/>
              <a:t> – you’ve got a problem. This isn’t an anomaly or a bump in the road. Pick your metaphor. This is a car-sucking pothole or an all-points bulletin roadblock.</a:t>
            </a:r>
            <a:endParaRPr lang="en-US" dirty="0"/>
          </a:p>
        </p:txBody>
      </p:sp>
    </p:spTree>
    <p:extLst>
      <p:ext uri="{BB962C8B-B14F-4D97-AF65-F5344CB8AC3E}">
        <p14:creationId xmlns:p14="http://schemas.microsoft.com/office/powerpoint/2010/main" val="1645012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Seek Knowledge</a:t>
            </a:r>
            <a:endParaRPr dirty="0"/>
          </a:p>
        </p:txBody>
      </p:sp>
    </p:spTree>
    <p:extLst>
      <p:ext uri="{BB962C8B-B14F-4D97-AF65-F5344CB8AC3E}">
        <p14:creationId xmlns:p14="http://schemas.microsoft.com/office/powerpoint/2010/main" val="3240821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702152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Seek Knowledge</a:t>
            </a:r>
          </a:p>
          <a:p>
            <a:pPr marL="0" lvl="0" indent="0" algn="l" rtl="0">
              <a:spcBef>
                <a:spcPts val="0"/>
              </a:spcBef>
              <a:spcAft>
                <a:spcPts val="0"/>
              </a:spcAft>
              <a:buNone/>
            </a:pPr>
            <a:r>
              <a:rPr lang="en-US" dirty="0"/>
              <a:t>-Go to conference talks</a:t>
            </a:r>
          </a:p>
          <a:p>
            <a:pPr marL="0" lvl="0" indent="0" algn="l" rtl="0">
              <a:spcBef>
                <a:spcPts val="0"/>
              </a:spcBef>
              <a:spcAft>
                <a:spcPts val="0"/>
              </a:spcAft>
              <a:buNone/>
            </a:pPr>
            <a:r>
              <a:rPr lang="en-US" dirty="0"/>
              <a:t>-Read</a:t>
            </a:r>
            <a:r>
              <a:rPr lang="en-US" baseline="0" dirty="0"/>
              <a:t> blogs</a:t>
            </a:r>
          </a:p>
          <a:p>
            <a:pPr marL="0" lvl="0" indent="0" algn="l" rtl="0">
              <a:spcBef>
                <a:spcPts val="0"/>
              </a:spcBef>
              <a:spcAft>
                <a:spcPts val="0"/>
              </a:spcAft>
              <a:buNone/>
            </a:pPr>
            <a:r>
              <a:rPr lang="en-US" baseline="0" dirty="0"/>
              <a:t>-Attend local meet ups</a:t>
            </a:r>
          </a:p>
          <a:p>
            <a:pPr marL="0" lvl="0" indent="0" algn="l" rtl="0">
              <a:spcBef>
                <a:spcPts val="0"/>
              </a:spcBef>
              <a:spcAft>
                <a:spcPts val="0"/>
              </a:spcAft>
              <a:buNone/>
            </a:pPr>
            <a:r>
              <a:rPr lang="en-US" baseline="0" dirty="0"/>
              <a:t>-Use online learning resources</a:t>
            </a:r>
          </a:p>
          <a:p>
            <a:pPr marL="0" lvl="0" indent="0" algn="l" rtl="0">
              <a:spcBef>
                <a:spcPts val="0"/>
              </a:spcBef>
              <a:spcAft>
                <a:spcPts val="0"/>
              </a:spcAft>
              <a:buNone/>
            </a:pPr>
            <a:r>
              <a:rPr lang="en-US" baseline="0" dirty="0"/>
              <a:t>-Follow security folks on Twitter</a:t>
            </a:r>
          </a:p>
          <a:p>
            <a:pPr marL="0" lvl="0" indent="0" algn="l" rtl="0">
              <a:spcBef>
                <a:spcPts val="0"/>
              </a:spcBef>
              <a:spcAft>
                <a:spcPts val="0"/>
              </a:spcAft>
              <a:buNone/>
            </a:pPr>
            <a:r>
              <a:rPr lang="en-US" baseline="0" dirty="0"/>
              <a:t>-Experiment – run a vulnerability scan and seek to understand the results</a:t>
            </a:r>
          </a:p>
          <a:p>
            <a:pPr marL="0" lvl="0" indent="0" algn="l" rtl="0">
              <a:spcBef>
                <a:spcPts val="0"/>
              </a:spcBef>
              <a:spcAft>
                <a:spcPts val="0"/>
              </a:spcAft>
              <a:buNone/>
            </a:pPr>
            <a:r>
              <a:rPr lang="en-US" baseline="0" dirty="0"/>
              <a:t>-Ask Questions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 talk Orange is the New Purple, April Wright introduced the concept and Louis </a:t>
            </a:r>
            <a:r>
              <a:rPr lang="en-US" dirty="0" err="1"/>
              <a:t>Cremen</a:t>
            </a:r>
            <a:r>
              <a:rPr lang="en-US" dirty="0"/>
              <a:t> here gave us this night graphic</a:t>
            </a:r>
          </a:p>
        </p:txBody>
      </p:sp>
      <p:sp>
        <p:nvSpPr>
          <p:cNvPr id="4" name="Slide Number Placeholder 3"/>
          <p:cNvSpPr>
            <a:spLocks noGrp="1"/>
          </p:cNvSpPr>
          <p:nvPr>
            <p:ph type="sldNum" sz="quarter" idx="5"/>
          </p:nvPr>
        </p:nvSpPr>
        <p:spPr/>
        <p:txBody>
          <a:bodyPr/>
          <a:lstStyle/>
          <a:p>
            <a:fld id="{053B7BC2-341B-4DE5-A4E0-C62327093B8C}" type="slidenum">
              <a:rPr lang="en-US" smtClean="0"/>
              <a:t>38</a:t>
            </a:fld>
            <a:endParaRPr lang="en-US"/>
          </a:p>
        </p:txBody>
      </p:sp>
    </p:spTree>
    <p:extLst>
      <p:ext uri="{BB962C8B-B14F-4D97-AF65-F5344CB8AC3E}">
        <p14:creationId xmlns:p14="http://schemas.microsoft.com/office/powerpoint/2010/main" val="1057272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3B7BC2-341B-4DE5-A4E0-C62327093B8C}" type="slidenum">
              <a:rPr lang="en-US" smtClean="0"/>
              <a:t>40</a:t>
            </a:fld>
            <a:endParaRPr lang="en-US"/>
          </a:p>
        </p:txBody>
      </p:sp>
    </p:spTree>
    <p:extLst>
      <p:ext uri="{BB962C8B-B14F-4D97-AF65-F5344CB8AC3E}">
        <p14:creationId xmlns:p14="http://schemas.microsoft.com/office/powerpoint/2010/main" val="2458363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3B7BC2-341B-4DE5-A4E0-C62327093B8C}" type="slidenum">
              <a:rPr lang="en-US" smtClean="0"/>
              <a:t>52</a:t>
            </a:fld>
            <a:endParaRPr lang="en-US"/>
          </a:p>
        </p:txBody>
      </p:sp>
    </p:spTree>
    <p:extLst>
      <p:ext uri="{BB962C8B-B14F-4D97-AF65-F5344CB8AC3E}">
        <p14:creationId xmlns:p14="http://schemas.microsoft.com/office/powerpoint/2010/main" val="485524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Shoes optional</a:t>
            </a:r>
          </a:p>
        </p:txBody>
      </p:sp>
      <p:sp>
        <p:nvSpPr>
          <p:cNvPr id="4" name="Slide Number Placeholder 3"/>
          <p:cNvSpPr>
            <a:spLocks noGrp="1"/>
          </p:cNvSpPr>
          <p:nvPr>
            <p:ph type="sldNum" sz="quarter" idx="5"/>
          </p:nvPr>
        </p:nvSpPr>
        <p:spPr/>
        <p:txBody>
          <a:bodyPr/>
          <a:lstStyle/>
          <a:p>
            <a:fld id="{053B7BC2-341B-4DE5-A4E0-C62327093B8C}" type="slidenum">
              <a:rPr lang="en-US" smtClean="0"/>
              <a:t>54</a:t>
            </a:fld>
            <a:endParaRPr lang="en-US"/>
          </a:p>
        </p:txBody>
      </p:sp>
    </p:spTree>
    <p:extLst>
      <p:ext uri="{BB962C8B-B14F-4D97-AF65-F5344CB8AC3E}">
        <p14:creationId xmlns:p14="http://schemas.microsoft.com/office/powerpoint/2010/main" val="2318937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84736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for humoring me here.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can’t rely on one group to own</a:t>
            </a:r>
            <a:r>
              <a:rPr lang="en-US" baseline="0" dirty="0"/>
              <a:t> security. It just doesn’t work.</a:t>
            </a:r>
          </a:p>
          <a:p>
            <a:pPr marL="0" lvl="0" indent="0" algn="l" rtl="0">
              <a:spcBef>
                <a:spcPts val="0"/>
              </a:spcBef>
              <a:spcAft>
                <a:spcPts val="0"/>
              </a:spcAft>
              <a:buNone/>
            </a:pPr>
            <a:r>
              <a:rPr lang="en-US" baseline="0" dirty="0"/>
              <a:t>We need our leaders to own it, all of our engineers (application, operations, DevOps, </a:t>
            </a:r>
            <a:r>
              <a:rPr lang="en-US" baseline="0" dirty="0" err="1"/>
              <a:t>etc</a:t>
            </a:r>
            <a:r>
              <a:rPr lang="en-US" baseline="0" dirty="0"/>
              <a:t>), our Product Owners need to own it and then lastly we can bring those Security folks in for their expertise</a:t>
            </a:r>
          </a:p>
          <a:p>
            <a:pPr marL="0" lvl="0" indent="0" algn="l" rtl="0">
              <a:spcBef>
                <a:spcPts val="0"/>
              </a:spcBef>
              <a:spcAft>
                <a:spcPts val="0"/>
              </a:spcAft>
              <a:buNone/>
            </a:pPr>
            <a:r>
              <a:rPr lang="en-US" baseline="0" dirty="0"/>
              <a:t>Everything is better when you share </a:t>
            </a:r>
            <a:r>
              <a:rPr lang="en-US" baseline="0" dirty="0">
                <a:sym typeface="Wingdings" panose="05000000000000000000" pitchFamily="2" charset="2"/>
              </a:rPr>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New vulnerabilities every</a:t>
            </a:r>
            <a:r>
              <a:rPr lang="en-US" baseline="0" dirty="0"/>
              <a:t> day – none of us know it all</a:t>
            </a:r>
          </a:p>
          <a:p>
            <a:r>
              <a:rPr lang="en-US" baseline="0" dirty="0"/>
              <a:t>Like we saw on the car ride, just because it’s illegal doesn’t mean people won’t do it. Just because people should rotate passwords doesn’t mean they will. We can’t make assumptions about our users, our usage. Don’t assume…</a:t>
            </a:r>
          </a:p>
          <a:p>
            <a:r>
              <a:rPr lang="en-US" baseline="0" dirty="0"/>
              <a:t>Defects are security holes – how do you know that a defect in your application cannot be used to compromise it? You don’t. If it’s not working correctly, then it’s an opportunity.</a:t>
            </a:r>
          </a:p>
          <a:p>
            <a:r>
              <a:rPr lang="en-US" baseline="0" dirty="0"/>
              <a:t>Along with that, if we can’t test something (or we don’t test it regularly) we can’t be certain it’s secure</a:t>
            </a:r>
          </a:p>
          <a:p>
            <a:r>
              <a:rPr lang="en-US" baseline="0" dirty="0"/>
              <a:t>Like we saw with the camera, security features like cameras, firewalls, intrusion detection systems, using SSL are not enough</a:t>
            </a:r>
          </a:p>
          <a:p>
            <a:r>
              <a:rPr lang="en-US" baseline="0" dirty="0"/>
              <a:t>We are creating modern, web-enabled applications for consumers or for large organizations. They are potential targets. And if we’re not securing them properly, they are the most interesting targets.</a:t>
            </a:r>
          </a:p>
          <a:p>
            <a:r>
              <a:rPr lang="en-US" baseline="0" dirty="0"/>
              <a:t>Lastly, it’s everyone’s job. We saw in our case study failures at every level. It truly is a weakest link scenario.</a:t>
            </a:r>
            <a:endParaRPr lang="en-US" dirty="0"/>
          </a:p>
        </p:txBody>
      </p:sp>
    </p:spTree>
    <p:extLst>
      <p:ext uri="{BB962C8B-B14F-4D97-AF65-F5344CB8AC3E}">
        <p14:creationId xmlns:p14="http://schemas.microsoft.com/office/powerpoint/2010/main" val="1238463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on our path is Starting</a:t>
            </a:r>
            <a:r>
              <a:rPr lang="en-US" baseline="0" dirty="0"/>
              <a:t> early in our process by bringing security in Design.</a:t>
            </a:r>
          </a:p>
          <a:p>
            <a:pPr marL="0" lvl="0" indent="0" algn="l" rtl="0">
              <a:spcBef>
                <a:spcPts val="0"/>
              </a:spcBef>
              <a:spcAft>
                <a:spcPts val="0"/>
              </a:spcAft>
              <a:buNone/>
            </a:pPr>
            <a:r>
              <a:rPr lang="en-US" baseline="0" dirty="0"/>
              <a:t>We talked about establishing those quality attributes and gates.</a:t>
            </a:r>
          </a:p>
          <a:p>
            <a:pPr marL="0" lvl="0" indent="0" algn="l" rtl="0">
              <a:spcBef>
                <a:spcPts val="0"/>
              </a:spcBef>
              <a:spcAft>
                <a:spcPts val="0"/>
              </a:spcAft>
              <a:buNone/>
            </a:pPr>
            <a:r>
              <a:rPr lang="en-US" dirty="0"/>
              <a:t>We need to keep including the security</a:t>
            </a:r>
            <a:r>
              <a:rPr lang="en-US" baseline="0" dirty="0"/>
              <a:t> features in our design but also design for them to be Secure features as well.</a:t>
            </a:r>
          </a:p>
          <a:p>
            <a:pPr marL="0" lvl="0" indent="0" algn="l" rtl="0">
              <a:spcBef>
                <a:spcPts val="0"/>
              </a:spcBef>
              <a:spcAft>
                <a:spcPts val="0"/>
              </a:spcAft>
              <a:buNone/>
            </a:pPr>
            <a:r>
              <a:rPr lang="en-US" baseline="0" dirty="0"/>
              <a:t>Bring threat modeling in early. Before we’ve written any code. Design the system and poke holes in it and look for opportunities to improve the security posture.</a:t>
            </a:r>
          </a:p>
          <a:p>
            <a:pPr marL="0" lvl="0" indent="0" algn="l" rtl="0">
              <a:spcBef>
                <a:spcPts val="0"/>
              </a:spcBef>
              <a:spcAft>
                <a:spcPts val="0"/>
              </a:spcAft>
              <a:buNone/>
            </a:pPr>
            <a:r>
              <a:rPr lang="en-US" baseline="0" dirty="0"/>
              <a:t>Make sure that, from the start, we have robust version control and code review processes in place. From the start. Again before any code is written. Otherwise you’ve got possible flaws in there that no one cares about until they become a catastrophe.</a:t>
            </a:r>
          </a:p>
          <a:p>
            <a:pPr marL="0" lvl="0" indent="0" algn="l" rtl="0">
              <a:spcBef>
                <a:spcPts val="0"/>
              </a:spcBef>
              <a:spcAft>
                <a:spcPts val="0"/>
              </a:spcAft>
              <a:buNone/>
            </a:pPr>
            <a:r>
              <a:rPr lang="en-US" baseline="0" dirty="0"/>
              <a:t>And make sure there’s a clear agreement on how we are going to be bringing outside libraries into our code. How will we vet them? How will we know what we are using? From the start.</a:t>
            </a:r>
          </a:p>
        </p:txBody>
      </p:sp>
    </p:spTree>
    <p:extLst>
      <p:ext uri="{BB962C8B-B14F-4D97-AF65-F5344CB8AC3E}">
        <p14:creationId xmlns:p14="http://schemas.microsoft.com/office/powerpoint/2010/main" val="899093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8242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Quality Attributes - </a:t>
            </a:r>
            <a:r>
              <a:rPr lang="en-US" baseline="0" dirty="0"/>
              <a:t>What does great look like? What is ideal-case for this application for security?</a:t>
            </a:r>
          </a:p>
          <a:p>
            <a:pPr marL="0" lvl="0" indent="0" algn="l" rtl="0">
              <a:spcBef>
                <a:spcPts val="0"/>
              </a:spcBef>
              <a:spcAft>
                <a:spcPts val="0"/>
              </a:spcAft>
              <a:buNone/>
            </a:pPr>
            <a:r>
              <a:rPr lang="en-US" baseline="0" dirty="0"/>
              <a:t>Measures of Success – How do we know we’re getting better? code coverage %, defect ratio, frequency of vulnerability scans, resolution timelines. </a:t>
            </a:r>
          </a:p>
          <a:p>
            <a:pPr marL="0" lvl="0" indent="0" algn="l" rtl="0">
              <a:spcBef>
                <a:spcPts val="0"/>
              </a:spcBef>
              <a:spcAft>
                <a:spcPts val="0"/>
              </a:spcAft>
              <a:buNone/>
            </a:pPr>
            <a:r>
              <a:rPr lang="en-US" dirty="0"/>
              <a:t>Keep those high ideals. Keep the bar high but be happy with all wins</a:t>
            </a:r>
          </a:p>
          <a:p>
            <a:pPr marL="0" lvl="0" indent="0" algn="l" rtl="0">
              <a:spcBef>
                <a:spcPts val="0"/>
              </a:spcBef>
              <a:spcAft>
                <a:spcPts val="0"/>
              </a:spcAft>
              <a:buNone/>
            </a:pPr>
            <a:r>
              <a:rPr lang="en-US" dirty="0"/>
              <a:t>Lastly, Persistence is critical. Keep going</a:t>
            </a:r>
          </a:p>
          <a:p>
            <a:pPr marL="0" lvl="0" indent="0" algn="l" rtl="0">
              <a:spcBef>
                <a:spcPts val="0"/>
              </a:spcBef>
              <a:spcAft>
                <a:spcPts val="0"/>
              </a:spcAft>
              <a:buNone/>
            </a:pPr>
            <a:r>
              <a:rPr lang="en-US" dirty="0"/>
              <a:t>And Remember….</a:t>
            </a:r>
            <a:endParaRPr dirty="0"/>
          </a:p>
        </p:txBody>
      </p:sp>
    </p:spTree>
    <p:extLst>
      <p:ext uri="{BB962C8B-B14F-4D97-AF65-F5344CB8AC3E}">
        <p14:creationId xmlns:p14="http://schemas.microsoft.com/office/powerpoint/2010/main" val="1720345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Shift</a:t>
            </a:r>
            <a:r>
              <a:rPr lang="en-US" baseline="0" dirty="0"/>
              <a:t> it all left. If you aren’t familiar with the Shift-Left phrase it means that you try to catch as many issues as early as you can because it is cheaper to fix problems earlier in our processes.</a:t>
            </a:r>
          </a:p>
          <a:p>
            <a:pPr marL="0" lvl="0" indent="0" algn="l" rtl="0">
              <a:spcBef>
                <a:spcPts val="0"/>
              </a:spcBef>
              <a:spcAft>
                <a:spcPts val="0"/>
              </a:spcAft>
              <a:buNone/>
            </a:pPr>
            <a:r>
              <a:rPr lang="en-US" baseline="0" dirty="0"/>
              <a:t>Look into building these quality gates into our CI pipeline. Fail builds. Measure code coverage in the pipeline. “We do unit tests” I think our coverage is around 70. You think? You should know the minimum. Set the bar, and don’t move it. Fail the build if you fall below it.</a:t>
            </a:r>
          </a:p>
          <a:p>
            <a:pPr marL="0" lvl="0" indent="0" algn="l" rtl="0">
              <a:spcBef>
                <a:spcPts val="0"/>
              </a:spcBef>
              <a:spcAft>
                <a:spcPts val="0"/>
              </a:spcAft>
              <a:buNone/>
            </a:pPr>
            <a:r>
              <a:rPr lang="en-US" baseline="0" dirty="0"/>
              <a:t>Add regression tests to the pipeline if you can. </a:t>
            </a:r>
          </a:p>
          <a:p>
            <a:pPr marL="0" lvl="0" indent="0" algn="l" rtl="0">
              <a:spcBef>
                <a:spcPts val="0"/>
              </a:spcBef>
              <a:spcAft>
                <a:spcPts val="0"/>
              </a:spcAft>
              <a:buNone/>
            </a:pPr>
            <a:r>
              <a:rPr lang="en-US" baseline="0" dirty="0"/>
              <a:t>How about vulnerability tests even? Or scanning for packages? Or code analysis?</a:t>
            </a:r>
          </a:p>
          <a:p>
            <a:pPr marL="0" lvl="0" indent="0" algn="l" rtl="0">
              <a:spcBef>
                <a:spcPts val="0"/>
              </a:spcBef>
              <a:spcAft>
                <a:spcPts val="0"/>
              </a:spcAft>
              <a:buNone/>
            </a:pPr>
            <a:r>
              <a:rPr lang="en-US" baseline="0" dirty="0"/>
              <a:t>All of this could be added into the pipeline with varying levels of complexity.</a:t>
            </a:r>
          </a:p>
          <a:p>
            <a:pPr marL="0" lvl="0" indent="0" algn="l" rtl="0">
              <a:spcBef>
                <a:spcPts val="0"/>
              </a:spcBef>
              <a:spcAft>
                <a:spcPts val="0"/>
              </a:spcAft>
              <a:buNone/>
            </a:pPr>
            <a:r>
              <a:rPr lang="en-US" baseline="0" dirty="0"/>
              <a:t>The main objective is …</a:t>
            </a:r>
          </a:p>
          <a:p>
            <a:pPr marL="0" lvl="0" indent="0" algn="l" rtl="0">
              <a:spcBef>
                <a:spcPts val="0"/>
              </a:spcBef>
              <a:spcAft>
                <a:spcPts val="0"/>
              </a:spcAft>
              <a:buNone/>
            </a:pPr>
            <a:endParaRPr lang="en-US" baseline="0" dirty="0"/>
          </a:p>
        </p:txBody>
      </p:sp>
    </p:spTree>
    <p:extLst>
      <p:ext uri="{BB962C8B-B14F-4D97-AF65-F5344CB8AC3E}">
        <p14:creationId xmlns:p14="http://schemas.microsoft.com/office/powerpoint/2010/main" val="4059570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Shifting everything</a:t>
            </a:r>
            <a:r>
              <a:rPr lang="en-US" baseline="0" dirty="0"/>
              <a:t> left is a lot but really my recommendation is to start simple and build on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really, if we’re just starting (or we’re re-starting), we need</a:t>
            </a:r>
            <a:r>
              <a:rPr lang="en-US" baseline="0" dirty="0"/>
              <a:t> to start simple.</a:t>
            </a:r>
            <a:endParaRPr dirty="0"/>
          </a:p>
        </p:txBody>
      </p:sp>
    </p:spTree>
    <p:extLst>
      <p:ext uri="{BB962C8B-B14F-4D97-AF65-F5344CB8AC3E}">
        <p14:creationId xmlns:p14="http://schemas.microsoft.com/office/powerpoint/2010/main" val="201387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6336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7161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739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wants their own snacks. a good metaphor - you are going to come across a lot of different products and solutions. You can't require everyone to adopt the same tools and solutions but good security practices apply across the board.</a:t>
            </a:r>
          </a:p>
        </p:txBody>
      </p:sp>
      <p:sp>
        <p:nvSpPr>
          <p:cNvPr id="4" name="Slide Number Placeholder 3"/>
          <p:cNvSpPr>
            <a:spLocks noGrp="1"/>
          </p:cNvSpPr>
          <p:nvPr>
            <p:ph type="sldNum" sz="quarter" idx="5"/>
          </p:nvPr>
        </p:nvSpPr>
        <p:spPr/>
        <p:txBody>
          <a:bodyPr/>
          <a:lstStyle/>
          <a:p>
            <a:fld id="{053B7BC2-341B-4DE5-A4E0-C62327093B8C}" type="slidenum">
              <a:rPr lang="en-US" smtClean="0"/>
              <a:t>6</a:t>
            </a:fld>
            <a:endParaRPr lang="en-US"/>
          </a:p>
        </p:txBody>
      </p:sp>
    </p:spTree>
    <p:extLst>
      <p:ext uri="{BB962C8B-B14F-4D97-AF65-F5344CB8AC3E}">
        <p14:creationId xmlns:p14="http://schemas.microsoft.com/office/powerpoint/2010/main" val="1278959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words do you think of when you’re thinking about a secure system? How would you describe it?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liked this really simple definition of a secure system. It might pivot how we think about securing our systems.</a:t>
            </a:r>
            <a:endParaRPr dirty="0"/>
          </a:p>
        </p:txBody>
      </p:sp>
    </p:spTree>
    <p:extLst>
      <p:ext uri="{BB962C8B-B14F-4D97-AF65-F5344CB8AC3E}">
        <p14:creationId xmlns:p14="http://schemas.microsoft.com/office/powerpoint/2010/main" val="274593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 Microsoft</a:t>
            </a:r>
            <a:r>
              <a:rPr lang="en-US" baseline="0" dirty="0"/>
              <a:t> Security Development Lifecycle</a:t>
            </a:r>
          </a:p>
          <a:p>
            <a:r>
              <a:rPr lang="en-US" baseline="0" dirty="0"/>
              <a:t>Contrary to the belief of some, we are most likely not developing an application that doesn’t need to be properly secured</a:t>
            </a:r>
            <a:endParaRPr lang="en-US" dirty="0"/>
          </a:p>
        </p:txBody>
      </p:sp>
    </p:spTree>
    <p:extLst>
      <p:ext uri="{BB962C8B-B14F-4D97-AF65-F5344CB8AC3E}">
        <p14:creationId xmlns:p14="http://schemas.microsoft.com/office/powerpoint/2010/main" val="2088468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must be implemented securely as well.</a:t>
            </a:r>
          </a:p>
        </p:txBody>
      </p:sp>
      <p:sp>
        <p:nvSpPr>
          <p:cNvPr id="4" name="Slide Number Placeholder 3"/>
          <p:cNvSpPr>
            <a:spLocks noGrp="1"/>
          </p:cNvSpPr>
          <p:nvPr>
            <p:ph type="sldNum" sz="quarter" idx="5"/>
          </p:nvPr>
        </p:nvSpPr>
        <p:spPr/>
        <p:txBody>
          <a:bodyPr/>
          <a:lstStyle/>
          <a:p>
            <a:fld id="{053B7BC2-341B-4DE5-A4E0-C62327093B8C}" type="slidenum">
              <a:rPr lang="en-US" smtClean="0"/>
              <a:t>11</a:t>
            </a:fld>
            <a:endParaRPr lang="en-US"/>
          </a:p>
        </p:txBody>
      </p:sp>
    </p:spTree>
    <p:extLst>
      <p:ext uri="{BB962C8B-B14F-4D97-AF65-F5344CB8AC3E}">
        <p14:creationId xmlns:p14="http://schemas.microsoft.com/office/powerpoint/2010/main" val="1082967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86A4F-2492-4D39-ABC4-6B9EFEF37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DC086D-6102-4B4F-B234-C63291E35A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539D77-1405-4E66-8290-FECDF68F685B}"/>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5" name="Footer Placeholder 4">
            <a:extLst>
              <a:ext uri="{FF2B5EF4-FFF2-40B4-BE49-F238E27FC236}">
                <a16:creationId xmlns:a16="http://schemas.microsoft.com/office/drawing/2014/main" id="{54015FDE-C055-4F08-AF31-E16B8A8B7B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C8778-894E-4EA7-8BE4-F96AA3D33805}"/>
              </a:ext>
            </a:extLst>
          </p:cNvPr>
          <p:cNvSpPr>
            <a:spLocks noGrp="1"/>
          </p:cNvSpPr>
          <p:nvPr>
            <p:ph type="sldNum" sz="quarter" idx="12"/>
          </p:nvPr>
        </p:nvSpPr>
        <p:spPr/>
        <p:txBody>
          <a:bodyPr/>
          <a:lstStyle/>
          <a:p>
            <a:fld id="{3C8F7E33-80AD-4672-BED5-9A69035E9703}" type="slidenum">
              <a:rPr lang="en-US" smtClean="0"/>
              <a:t>‹#›</a:t>
            </a:fld>
            <a:endParaRPr lang="en-US"/>
          </a:p>
        </p:txBody>
      </p:sp>
    </p:spTree>
    <p:extLst>
      <p:ext uri="{BB962C8B-B14F-4D97-AF65-F5344CB8AC3E}">
        <p14:creationId xmlns:p14="http://schemas.microsoft.com/office/powerpoint/2010/main" val="4109611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9D02-44EC-4485-AEAE-8167B001C5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AF7C2A-F47E-4A35-923F-E506522D66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B89CD-7CFF-47BD-AD7A-82F9C8B33690}"/>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5" name="Footer Placeholder 4">
            <a:extLst>
              <a:ext uri="{FF2B5EF4-FFF2-40B4-BE49-F238E27FC236}">
                <a16:creationId xmlns:a16="http://schemas.microsoft.com/office/drawing/2014/main" id="{C4C8C82E-B3E5-4DCB-A4A1-69972659A40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893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7917A1-2520-4C11-9671-1F4AC8EFE5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D79BB4-B398-48B5-85CE-41A03A9925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32F3B-20FE-456C-B881-4A12CE0C939E}"/>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5" name="Footer Placeholder 4">
            <a:extLst>
              <a:ext uri="{FF2B5EF4-FFF2-40B4-BE49-F238E27FC236}">
                <a16:creationId xmlns:a16="http://schemas.microsoft.com/office/drawing/2014/main" id="{D2832F5D-4B80-40EF-941B-8AC3E4CA4F7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21188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102"/>
        <p:cNvGrpSpPr/>
        <p:nvPr/>
      </p:nvGrpSpPr>
      <p:grpSpPr>
        <a:xfrm>
          <a:off x="0" y="0"/>
          <a:ext cx="0" cy="0"/>
          <a:chOff x="0" y="0"/>
          <a:chExt cx="0" cy="0"/>
        </a:xfrm>
      </p:grpSpPr>
      <p:sp>
        <p:nvSpPr>
          <p:cNvPr id="103" name="Google Shape;103;p12"/>
          <p:cNvSpPr/>
          <p:nvPr/>
        </p:nvSpPr>
        <p:spPr>
          <a:xfrm rot="10800000">
            <a:off x="-9548" y="0"/>
            <a:ext cx="12192000" cy="6858000"/>
          </a:xfrm>
          <a:prstGeom prst="rect">
            <a:avLst/>
          </a:prstGeom>
          <a:gradFill>
            <a:gsLst>
              <a:gs pos="0">
                <a:srgbClr val="364072"/>
              </a:gs>
              <a:gs pos="100000">
                <a:srgbClr val="0E0F18"/>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68459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6"/>
        <p:cNvGrpSpPr/>
        <p:nvPr/>
      </p:nvGrpSpPr>
      <p:grpSpPr>
        <a:xfrm>
          <a:off x="0" y="0"/>
          <a:ext cx="0" cy="0"/>
          <a:chOff x="0" y="0"/>
          <a:chExt cx="0" cy="0"/>
        </a:xfrm>
      </p:grpSpPr>
      <p:sp>
        <p:nvSpPr>
          <p:cNvPr id="37" name="Google Shape;37;p5"/>
          <p:cNvSpPr/>
          <p:nvPr/>
        </p:nvSpPr>
        <p:spPr>
          <a:xfrm rot="-5400000">
            <a:off x="-133" y="1170900"/>
            <a:ext cx="358800" cy="3592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5"/>
          <p:cNvSpPr/>
          <p:nvPr/>
        </p:nvSpPr>
        <p:spPr>
          <a:xfrm>
            <a:off x="8984516" y="-167"/>
            <a:ext cx="594800" cy="6858000"/>
          </a:xfrm>
          <a:prstGeom prst="rect">
            <a:avLst/>
          </a:prstGeom>
          <a:gradFill>
            <a:gsLst>
              <a:gs pos="0">
                <a:srgbClr val="3177EE"/>
              </a:gs>
              <a:gs pos="100000">
                <a:srgbClr val="113D8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9" name="Google Shape;39;p5"/>
          <p:cNvSpPr/>
          <p:nvPr/>
        </p:nvSpPr>
        <p:spPr>
          <a:xfrm rot="10800000">
            <a:off x="8747696" y="0"/>
            <a:ext cx="245600" cy="68580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5"/>
          <p:cNvSpPr/>
          <p:nvPr/>
        </p:nvSpPr>
        <p:spPr>
          <a:xfrm>
            <a:off x="8635451" y="-167"/>
            <a:ext cx="120800" cy="6858000"/>
          </a:xfrm>
          <a:prstGeom prst="rect">
            <a:avLst/>
          </a:prstGeom>
          <a:gradFill>
            <a:gsLst>
              <a:gs pos="0">
                <a:srgbClr val="C6F18D"/>
              </a:gs>
              <a:gs pos="100000">
                <a:srgbClr val="8AD82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5"/>
          <p:cNvSpPr/>
          <p:nvPr/>
        </p:nvSpPr>
        <p:spPr>
          <a:xfrm rot="10800000">
            <a:off x="8308233" y="-167"/>
            <a:ext cx="330400" cy="6858000"/>
          </a:xfrm>
          <a:prstGeom prst="rect">
            <a:avLst/>
          </a:prstGeom>
          <a:gradFill>
            <a:gsLst>
              <a:gs pos="0">
                <a:srgbClr val="1077D2"/>
              </a:gs>
              <a:gs pos="100000">
                <a:srgbClr val="09315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5"/>
          <p:cNvSpPr/>
          <p:nvPr/>
        </p:nvSpPr>
        <p:spPr>
          <a:xfrm rot="10800000">
            <a:off x="9576000" y="-167"/>
            <a:ext cx="2616000" cy="6858000"/>
          </a:xfrm>
          <a:prstGeom prst="rect">
            <a:avLst/>
          </a:prstGeom>
          <a:gradFill>
            <a:gsLst>
              <a:gs pos="0">
                <a:srgbClr val="364072"/>
              </a:gs>
              <a:gs pos="100000">
                <a:srgbClr val="0E0F18"/>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5"/>
          <p:cNvSpPr txBox="1">
            <a:spLocks noGrp="1"/>
          </p:cNvSpPr>
          <p:nvPr>
            <p:ph type="title"/>
          </p:nvPr>
        </p:nvSpPr>
        <p:spPr>
          <a:xfrm>
            <a:off x="609600" y="751067"/>
            <a:ext cx="7068400" cy="970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733"/>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44" name="Google Shape;44;p5"/>
          <p:cNvSpPr txBox="1">
            <a:spLocks noGrp="1"/>
          </p:cNvSpPr>
          <p:nvPr>
            <p:ph type="body" idx="1"/>
          </p:nvPr>
        </p:nvSpPr>
        <p:spPr>
          <a:xfrm>
            <a:off x="609600" y="1875925"/>
            <a:ext cx="7068400" cy="4215200"/>
          </a:xfrm>
          <a:prstGeom prst="rect">
            <a:avLst/>
          </a:prstGeom>
        </p:spPr>
        <p:txBody>
          <a:bodyPr spcFirstLastPara="1" wrap="square" lIns="91425" tIns="91425" rIns="91425" bIns="91425" anchor="t" anchorCtr="0">
            <a:noAutofit/>
          </a:bodyPr>
          <a:lstStyle>
            <a:lvl1pPr marL="609585" lvl="0" indent="-457189">
              <a:spcBef>
                <a:spcPts val="800"/>
              </a:spcBef>
              <a:spcAft>
                <a:spcPts val="0"/>
              </a:spcAft>
              <a:buSzPts val="1800"/>
              <a:buChar char="➝"/>
              <a:defRPr sz="3200"/>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dirty="0"/>
          </a:p>
        </p:txBody>
      </p:sp>
    </p:spTree>
    <p:extLst>
      <p:ext uri="{BB962C8B-B14F-4D97-AF65-F5344CB8AC3E}">
        <p14:creationId xmlns:p14="http://schemas.microsoft.com/office/powerpoint/2010/main" val="3897168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7"/>
        <p:cNvGrpSpPr/>
        <p:nvPr/>
      </p:nvGrpSpPr>
      <p:grpSpPr>
        <a:xfrm>
          <a:off x="0" y="0"/>
          <a:ext cx="0" cy="0"/>
          <a:chOff x="0" y="0"/>
          <a:chExt cx="0" cy="0"/>
        </a:xfrm>
      </p:grpSpPr>
      <p:sp>
        <p:nvSpPr>
          <p:cNvPr id="18" name="Google Shape;18;p3"/>
          <p:cNvSpPr/>
          <p:nvPr/>
        </p:nvSpPr>
        <p:spPr>
          <a:xfrm>
            <a:off x="5198156" y="-167"/>
            <a:ext cx="594800" cy="6858000"/>
          </a:xfrm>
          <a:prstGeom prst="rect">
            <a:avLst/>
          </a:prstGeom>
          <a:gradFill>
            <a:gsLst>
              <a:gs pos="0">
                <a:srgbClr val="3177EE"/>
              </a:gs>
              <a:gs pos="100000">
                <a:srgbClr val="113D8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3"/>
          <p:cNvSpPr/>
          <p:nvPr/>
        </p:nvSpPr>
        <p:spPr>
          <a:xfrm rot="10800000">
            <a:off x="4961336" y="0"/>
            <a:ext cx="245600" cy="68580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3"/>
          <p:cNvSpPr/>
          <p:nvPr/>
        </p:nvSpPr>
        <p:spPr>
          <a:xfrm>
            <a:off x="4849091" y="-167"/>
            <a:ext cx="120800" cy="6858000"/>
          </a:xfrm>
          <a:prstGeom prst="rect">
            <a:avLst/>
          </a:prstGeom>
          <a:gradFill>
            <a:gsLst>
              <a:gs pos="0">
                <a:srgbClr val="C6F18D"/>
              </a:gs>
              <a:gs pos="100000">
                <a:srgbClr val="8AD82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3"/>
          <p:cNvSpPr/>
          <p:nvPr/>
        </p:nvSpPr>
        <p:spPr>
          <a:xfrm rot="10800000">
            <a:off x="4521873" y="-167"/>
            <a:ext cx="330400" cy="6858000"/>
          </a:xfrm>
          <a:prstGeom prst="rect">
            <a:avLst/>
          </a:prstGeom>
          <a:gradFill>
            <a:gsLst>
              <a:gs pos="0">
                <a:srgbClr val="1077D2"/>
              </a:gs>
              <a:gs pos="100000">
                <a:srgbClr val="09315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3"/>
          <p:cNvSpPr/>
          <p:nvPr/>
        </p:nvSpPr>
        <p:spPr>
          <a:xfrm rot="10800000">
            <a:off x="5792955" y="-167"/>
            <a:ext cx="6408511" cy="6858000"/>
          </a:xfrm>
          <a:prstGeom prst="rect">
            <a:avLst/>
          </a:prstGeom>
          <a:gradFill>
            <a:gsLst>
              <a:gs pos="0">
                <a:srgbClr val="364072"/>
              </a:gs>
              <a:gs pos="100000">
                <a:srgbClr val="0E0F18"/>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txBox="1">
            <a:spLocks noGrp="1"/>
          </p:cNvSpPr>
          <p:nvPr>
            <p:ph type="ctrTitle"/>
          </p:nvPr>
        </p:nvSpPr>
        <p:spPr>
          <a:xfrm>
            <a:off x="6264165" y="2727000"/>
            <a:ext cx="5210200" cy="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4800" b="0">
                <a:solidFill>
                  <a:srgbClr val="FFFFFF"/>
                </a:solidFill>
              </a:defRPr>
            </a:lvl1pPr>
            <a:lvl2pPr lvl="1" rtl="0">
              <a:spcBef>
                <a:spcPts val="0"/>
              </a:spcBef>
              <a:spcAft>
                <a:spcPts val="0"/>
              </a:spcAft>
              <a:buClr>
                <a:srgbClr val="FFFFFF"/>
              </a:buClr>
              <a:buSzPts val="3600"/>
              <a:buNone/>
              <a:defRPr sz="4800" b="0">
                <a:solidFill>
                  <a:srgbClr val="FFFFFF"/>
                </a:solidFill>
              </a:defRPr>
            </a:lvl2pPr>
            <a:lvl3pPr lvl="2" rtl="0">
              <a:spcBef>
                <a:spcPts val="0"/>
              </a:spcBef>
              <a:spcAft>
                <a:spcPts val="0"/>
              </a:spcAft>
              <a:buClr>
                <a:srgbClr val="FFFFFF"/>
              </a:buClr>
              <a:buSzPts val="3600"/>
              <a:buNone/>
              <a:defRPr sz="4800" b="0">
                <a:solidFill>
                  <a:srgbClr val="FFFFFF"/>
                </a:solidFill>
              </a:defRPr>
            </a:lvl3pPr>
            <a:lvl4pPr lvl="3" rtl="0">
              <a:spcBef>
                <a:spcPts val="0"/>
              </a:spcBef>
              <a:spcAft>
                <a:spcPts val="0"/>
              </a:spcAft>
              <a:buClr>
                <a:srgbClr val="FFFFFF"/>
              </a:buClr>
              <a:buSzPts val="3600"/>
              <a:buNone/>
              <a:defRPr sz="4800" b="0">
                <a:solidFill>
                  <a:srgbClr val="FFFFFF"/>
                </a:solidFill>
              </a:defRPr>
            </a:lvl4pPr>
            <a:lvl5pPr lvl="4" rtl="0">
              <a:spcBef>
                <a:spcPts val="0"/>
              </a:spcBef>
              <a:spcAft>
                <a:spcPts val="0"/>
              </a:spcAft>
              <a:buClr>
                <a:srgbClr val="FFFFFF"/>
              </a:buClr>
              <a:buSzPts val="3600"/>
              <a:buNone/>
              <a:defRPr sz="4800" b="0">
                <a:solidFill>
                  <a:srgbClr val="FFFFFF"/>
                </a:solidFill>
              </a:defRPr>
            </a:lvl5pPr>
            <a:lvl6pPr lvl="5" rtl="0">
              <a:spcBef>
                <a:spcPts val="0"/>
              </a:spcBef>
              <a:spcAft>
                <a:spcPts val="0"/>
              </a:spcAft>
              <a:buClr>
                <a:srgbClr val="FFFFFF"/>
              </a:buClr>
              <a:buSzPts val="3600"/>
              <a:buNone/>
              <a:defRPr sz="4800" b="0">
                <a:solidFill>
                  <a:srgbClr val="FFFFFF"/>
                </a:solidFill>
              </a:defRPr>
            </a:lvl6pPr>
            <a:lvl7pPr lvl="6" rtl="0">
              <a:spcBef>
                <a:spcPts val="0"/>
              </a:spcBef>
              <a:spcAft>
                <a:spcPts val="0"/>
              </a:spcAft>
              <a:buClr>
                <a:srgbClr val="FFFFFF"/>
              </a:buClr>
              <a:buSzPts val="3600"/>
              <a:buNone/>
              <a:defRPr sz="4800" b="0">
                <a:solidFill>
                  <a:srgbClr val="FFFFFF"/>
                </a:solidFill>
              </a:defRPr>
            </a:lvl7pPr>
            <a:lvl8pPr lvl="7" rtl="0">
              <a:spcBef>
                <a:spcPts val="0"/>
              </a:spcBef>
              <a:spcAft>
                <a:spcPts val="0"/>
              </a:spcAft>
              <a:buClr>
                <a:srgbClr val="FFFFFF"/>
              </a:buClr>
              <a:buSzPts val="3600"/>
              <a:buNone/>
              <a:defRPr sz="4800" b="0">
                <a:solidFill>
                  <a:srgbClr val="FFFFFF"/>
                </a:solidFill>
              </a:defRPr>
            </a:lvl8pPr>
            <a:lvl9pPr lvl="8" rtl="0">
              <a:spcBef>
                <a:spcPts val="0"/>
              </a:spcBef>
              <a:spcAft>
                <a:spcPts val="0"/>
              </a:spcAft>
              <a:buClr>
                <a:srgbClr val="FFFFFF"/>
              </a:buClr>
              <a:buSzPts val="3600"/>
              <a:buNone/>
              <a:defRPr sz="4800" b="0">
                <a:solidFill>
                  <a:srgbClr val="FFFFFF"/>
                </a:solidFill>
              </a:defRPr>
            </a:lvl9pPr>
          </a:lstStyle>
          <a:p>
            <a:endParaRPr dirty="0"/>
          </a:p>
        </p:txBody>
      </p:sp>
      <p:sp>
        <p:nvSpPr>
          <p:cNvPr id="24" name="Google Shape;24;p3"/>
          <p:cNvSpPr txBox="1">
            <a:spLocks noGrp="1"/>
          </p:cNvSpPr>
          <p:nvPr>
            <p:ph type="subTitle" idx="1"/>
          </p:nvPr>
        </p:nvSpPr>
        <p:spPr>
          <a:xfrm>
            <a:off x="6264164" y="3574100"/>
            <a:ext cx="5210203" cy="576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solidFill>
                  <a:srgbClr val="33CCFF"/>
                </a:solidFill>
              </a:defRPr>
            </a:lvl1pPr>
            <a:lvl2pPr lvl="1" rtl="0">
              <a:spcBef>
                <a:spcPts val="0"/>
              </a:spcBef>
              <a:spcAft>
                <a:spcPts val="0"/>
              </a:spcAft>
              <a:buSzPts val="1400"/>
              <a:buNone/>
              <a:defRPr sz="1867">
                <a:solidFill>
                  <a:srgbClr val="33CCFF"/>
                </a:solidFill>
              </a:defRPr>
            </a:lvl2pPr>
            <a:lvl3pPr lvl="2" rtl="0">
              <a:spcBef>
                <a:spcPts val="0"/>
              </a:spcBef>
              <a:spcAft>
                <a:spcPts val="0"/>
              </a:spcAft>
              <a:buSzPts val="1400"/>
              <a:buNone/>
              <a:defRPr sz="1867">
                <a:solidFill>
                  <a:srgbClr val="33CCFF"/>
                </a:solidFill>
              </a:defRPr>
            </a:lvl3pPr>
            <a:lvl4pPr lvl="3" rtl="0">
              <a:spcBef>
                <a:spcPts val="0"/>
              </a:spcBef>
              <a:spcAft>
                <a:spcPts val="0"/>
              </a:spcAft>
              <a:buSzPts val="1400"/>
              <a:buNone/>
              <a:defRPr sz="1867">
                <a:solidFill>
                  <a:srgbClr val="33CCFF"/>
                </a:solidFill>
              </a:defRPr>
            </a:lvl4pPr>
            <a:lvl5pPr lvl="4" rtl="0">
              <a:spcBef>
                <a:spcPts val="0"/>
              </a:spcBef>
              <a:spcAft>
                <a:spcPts val="0"/>
              </a:spcAft>
              <a:buSzPts val="1400"/>
              <a:buNone/>
              <a:defRPr sz="1867">
                <a:solidFill>
                  <a:srgbClr val="33CCFF"/>
                </a:solidFill>
              </a:defRPr>
            </a:lvl5pPr>
            <a:lvl6pPr lvl="5" rtl="0">
              <a:spcBef>
                <a:spcPts val="0"/>
              </a:spcBef>
              <a:spcAft>
                <a:spcPts val="0"/>
              </a:spcAft>
              <a:buSzPts val="1400"/>
              <a:buNone/>
              <a:defRPr sz="1867">
                <a:solidFill>
                  <a:srgbClr val="33CCFF"/>
                </a:solidFill>
              </a:defRPr>
            </a:lvl6pPr>
            <a:lvl7pPr lvl="6" rtl="0">
              <a:spcBef>
                <a:spcPts val="0"/>
              </a:spcBef>
              <a:spcAft>
                <a:spcPts val="0"/>
              </a:spcAft>
              <a:buSzPts val="1400"/>
              <a:buNone/>
              <a:defRPr sz="1867">
                <a:solidFill>
                  <a:srgbClr val="33CCFF"/>
                </a:solidFill>
              </a:defRPr>
            </a:lvl7pPr>
            <a:lvl8pPr lvl="7" rtl="0">
              <a:spcBef>
                <a:spcPts val="0"/>
              </a:spcBef>
              <a:spcAft>
                <a:spcPts val="0"/>
              </a:spcAft>
              <a:buSzPts val="1400"/>
              <a:buNone/>
              <a:defRPr sz="1867">
                <a:solidFill>
                  <a:srgbClr val="33CCFF"/>
                </a:solidFill>
              </a:defRPr>
            </a:lvl8pPr>
            <a:lvl9pPr lvl="8" rtl="0">
              <a:spcBef>
                <a:spcPts val="0"/>
              </a:spcBef>
              <a:spcAft>
                <a:spcPts val="0"/>
              </a:spcAft>
              <a:buSzPts val="1400"/>
              <a:buNone/>
              <a:defRPr sz="1867">
                <a:solidFill>
                  <a:srgbClr val="33CCFF"/>
                </a:solidFill>
              </a:defRPr>
            </a:lvl9pPr>
          </a:lstStyle>
          <a:p>
            <a:endParaRPr dirty="0"/>
          </a:p>
        </p:txBody>
      </p:sp>
    </p:spTree>
    <p:extLst>
      <p:ext uri="{BB962C8B-B14F-4D97-AF65-F5344CB8AC3E}">
        <p14:creationId xmlns:p14="http://schemas.microsoft.com/office/powerpoint/2010/main" val="1479149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6"/>
        <p:cNvGrpSpPr/>
        <p:nvPr/>
      </p:nvGrpSpPr>
      <p:grpSpPr>
        <a:xfrm>
          <a:off x="0" y="0"/>
          <a:ext cx="0" cy="0"/>
          <a:chOff x="0" y="0"/>
          <a:chExt cx="0" cy="0"/>
        </a:xfrm>
      </p:grpSpPr>
      <p:sp>
        <p:nvSpPr>
          <p:cNvPr id="27" name="Google Shape;27;p4"/>
          <p:cNvSpPr/>
          <p:nvPr/>
        </p:nvSpPr>
        <p:spPr>
          <a:xfrm rot="-5400000">
            <a:off x="267" y="1170533"/>
            <a:ext cx="877600" cy="8788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4"/>
          <p:cNvSpPr/>
          <p:nvPr/>
        </p:nvSpPr>
        <p:spPr>
          <a:xfrm>
            <a:off x="8984516" y="-167"/>
            <a:ext cx="594800" cy="6858000"/>
          </a:xfrm>
          <a:prstGeom prst="rect">
            <a:avLst/>
          </a:prstGeom>
          <a:gradFill>
            <a:gsLst>
              <a:gs pos="0">
                <a:srgbClr val="3177EE"/>
              </a:gs>
              <a:gs pos="100000">
                <a:srgbClr val="113D8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4"/>
          <p:cNvSpPr/>
          <p:nvPr/>
        </p:nvSpPr>
        <p:spPr>
          <a:xfrm rot="10800000">
            <a:off x="8747696" y="0"/>
            <a:ext cx="245600" cy="68580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 name="Google Shape;30;p4"/>
          <p:cNvSpPr/>
          <p:nvPr/>
        </p:nvSpPr>
        <p:spPr>
          <a:xfrm>
            <a:off x="8635451" y="-167"/>
            <a:ext cx="120800" cy="6858000"/>
          </a:xfrm>
          <a:prstGeom prst="rect">
            <a:avLst/>
          </a:prstGeom>
          <a:gradFill>
            <a:gsLst>
              <a:gs pos="0">
                <a:srgbClr val="C6F18D"/>
              </a:gs>
              <a:gs pos="100000">
                <a:srgbClr val="8AD82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 name="Google Shape;31;p4"/>
          <p:cNvSpPr/>
          <p:nvPr/>
        </p:nvSpPr>
        <p:spPr>
          <a:xfrm rot="10800000">
            <a:off x="8308233" y="-167"/>
            <a:ext cx="330400" cy="6858000"/>
          </a:xfrm>
          <a:prstGeom prst="rect">
            <a:avLst/>
          </a:prstGeom>
          <a:gradFill>
            <a:gsLst>
              <a:gs pos="0">
                <a:srgbClr val="1077D2"/>
              </a:gs>
              <a:gs pos="100000">
                <a:srgbClr val="09315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4"/>
          <p:cNvSpPr/>
          <p:nvPr/>
        </p:nvSpPr>
        <p:spPr>
          <a:xfrm rot="10800000">
            <a:off x="9576000" y="-167"/>
            <a:ext cx="2616000" cy="6858000"/>
          </a:xfrm>
          <a:prstGeom prst="rect">
            <a:avLst/>
          </a:prstGeom>
          <a:gradFill>
            <a:gsLst>
              <a:gs pos="0">
                <a:srgbClr val="364072"/>
              </a:gs>
              <a:gs pos="100000">
                <a:srgbClr val="0E0F18"/>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txBox="1">
            <a:spLocks noGrp="1"/>
          </p:cNvSpPr>
          <p:nvPr>
            <p:ph type="body" idx="1"/>
          </p:nvPr>
        </p:nvSpPr>
        <p:spPr>
          <a:xfrm>
            <a:off x="1313567" y="1022267"/>
            <a:ext cx="5981600" cy="4974400"/>
          </a:xfrm>
          <a:prstGeom prst="rect">
            <a:avLst/>
          </a:prstGeom>
        </p:spPr>
        <p:txBody>
          <a:bodyPr spcFirstLastPara="1" wrap="square" lIns="91425" tIns="91425" rIns="91425" bIns="91425" anchor="t" anchorCtr="0">
            <a:noAutofit/>
          </a:bodyPr>
          <a:lstStyle>
            <a:lvl1pPr marL="609585" lvl="0" indent="-558786" rtl="0">
              <a:spcBef>
                <a:spcPts val="800"/>
              </a:spcBef>
              <a:spcAft>
                <a:spcPts val="0"/>
              </a:spcAft>
              <a:buSzPts val="3000"/>
              <a:buFont typeface="Droid Serif"/>
              <a:buChar char="➝"/>
              <a:defRPr sz="4000" i="1">
                <a:latin typeface="Droid Serif"/>
                <a:ea typeface="Droid Serif"/>
                <a:cs typeface="Droid Serif"/>
                <a:sym typeface="Droid Serif"/>
              </a:defRPr>
            </a:lvl1pPr>
            <a:lvl2pPr marL="1219170" lvl="1" indent="-558786" rtl="0">
              <a:spcBef>
                <a:spcPts val="0"/>
              </a:spcBef>
              <a:spcAft>
                <a:spcPts val="0"/>
              </a:spcAft>
              <a:buSzPts val="3000"/>
              <a:buFont typeface="Droid Serif"/>
              <a:buChar char="⇾"/>
              <a:defRPr sz="4000" i="1">
                <a:latin typeface="Droid Serif"/>
                <a:ea typeface="Droid Serif"/>
                <a:cs typeface="Droid Serif"/>
                <a:sym typeface="Droid Serif"/>
              </a:defRPr>
            </a:lvl2pPr>
            <a:lvl3pPr marL="1828754" lvl="2" indent="-558786" rtl="0">
              <a:spcBef>
                <a:spcPts val="0"/>
              </a:spcBef>
              <a:spcAft>
                <a:spcPts val="0"/>
              </a:spcAft>
              <a:buSzPts val="3000"/>
              <a:buFont typeface="Droid Serif"/>
              <a:buChar char="￫"/>
              <a:defRPr sz="4000" i="1">
                <a:latin typeface="Droid Serif"/>
                <a:ea typeface="Droid Serif"/>
                <a:cs typeface="Droid Serif"/>
                <a:sym typeface="Droid Serif"/>
              </a:defRPr>
            </a:lvl3pPr>
            <a:lvl4pPr marL="2438339" lvl="3" indent="-558786" rtl="0">
              <a:spcBef>
                <a:spcPts val="0"/>
              </a:spcBef>
              <a:spcAft>
                <a:spcPts val="0"/>
              </a:spcAft>
              <a:buSzPts val="3000"/>
              <a:buFont typeface="Droid Serif"/>
              <a:buChar char="￫"/>
              <a:defRPr sz="4000" i="1">
                <a:latin typeface="Droid Serif"/>
                <a:ea typeface="Droid Serif"/>
                <a:cs typeface="Droid Serif"/>
                <a:sym typeface="Droid Serif"/>
              </a:defRPr>
            </a:lvl4pPr>
            <a:lvl5pPr marL="3047924" lvl="4" indent="-558786" rtl="0">
              <a:spcBef>
                <a:spcPts val="0"/>
              </a:spcBef>
              <a:spcAft>
                <a:spcPts val="0"/>
              </a:spcAft>
              <a:buSzPts val="3000"/>
              <a:buFont typeface="Droid Serif"/>
              <a:buChar char="￫"/>
              <a:defRPr sz="4000" i="1">
                <a:latin typeface="Droid Serif"/>
                <a:ea typeface="Droid Serif"/>
                <a:cs typeface="Droid Serif"/>
                <a:sym typeface="Droid Serif"/>
              </a:defRPr>
            </a:lvl5pPr>
            <a:lvl6pPr marL="3657509" lvl="5" indent="-558786" rtl="0">
              <a:spcBef>
                <a:spcPts val="0"/>
              </a:spcBef>
              <a:spcAft>
                <a:spcPts val="0"/>
              </a:spcAft>
              <a:buSzPts val="3000"/>
              <a:buFont typeface="Droid Serif"/>
              <a:buChar char="￫"/>
              <a:defRPr sz="4000" i="1">
                <a:latin typeface="Droid Serif"/>
                <a:ea typeface="Droid Serif"/>
                <a:cs typeface="Droid Serif"/>
                <a:sym typeface="Droid Serif"/>
              </a:defRPr>
            </a:lvl6pPr>
            <a:lvl7pPr marL="4267093" lvl="6" indent="-558786" rtl="0">
              <a:spcBef>
                <a:spcPts val="0"/>
              </a:spcBef>
              <a:spcAft>
                <a:spcPts val="0"/>
              </a:spcAft>
              <a:buSzPts val="3000"/>
              <a:buFont typeface="Droid Serif"/>
              <a:buChar char="￫"/>
              <a:defRPr sz="4000" i="1">
                <a:latin typeface="Droid Serif"/>
                <a:ea typeface="Droid Serif"/>
                <a:cs typeface="Droid Serif"/>
                <a:sym typeface="Droid Serif"/>
              </a:defRPr>
            </a:lvl7pPr>
            <a:lvl8pPr marL="4876678" lvl="7" indent="-558786" rtl="0">
              <a:spcBef>
                <a:spcPts val="0"/>
              </a:spcBef>
              <a:spcAft>
                <a:spcPts val="0"/>
              </a:spcAft>
              <a:buSzPts val="3000"/>
              <a:buFont typeface="Droid Serif"/>
              <a:buChar char="￫"/>
              <a:defRPr sz="4000" i="1">
                <a:latin typeface="Droid Serif"/>
                <a:ea typeface="Droid Serif"/>
                <a:cs typeface="Droid Serif"/>
                <a:sym typeface="Droid Serif"/>
              </a:defRPr>
            </a:lvl8pPr>
            <a:lvl9pPr marL="5486263" lvl="8" indent="-558786">
              <a:spcBef>
                <a:spcPts val="0"/>
              </a:spcBef>
              <a:spcAft>
                <a:spcPts val="0"/>
              </a:spcAft>
              <a:buSzPts val="3000"/>
              <a:buFont typeface="Droid Serif"/>
              <a:buChar char="￫"/>
              <a:defRPr sz="4000" i="1">
                <a:latin typeface="Droid Serif"/>
                <a:ea typeface="Droid Serif"/>
                <a:cs typeface="Droid Serif"/>
                <a:sym typeface="Droid Serif"/>
              </a:defRPr>
            </a:lvl9pPr>
          </a:lstStyle>
          <a:p>
            <a:endParaRPr/>
          </a:p>
        </p:txBody>
      </p:sp>
      <p:sp>
        <p:nvSpPr>
          <p:cNvPr id="34" name="Google Shape;34;p4"/>
          <p:cNvSpPr txBox="1"/>
          <p:nvPr/>
        </p:nvSpPr>
        <p:spPr>
          <a:xfrm>
            <a:off x="0" y="1047044"/>
            <a:ext cx="878800" cy="871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9600" b="1">
                <a:solidFill>
                  <a:srgbClr val="FFFFFF"/>
                </a:solidFill>
                <a:latin typeface="Pontano Sans"/>
                <a:ea typeface="Pontano Sans"/>
                <a:cs typeface="Pontano Sans"/>
                <a:sym typeface="Pontano Sans"/>
              </a:rPr>
              <a:t>“</a:t>
            </a:r>
            <a:endParaRPr sz="9600" b="1">
              <a:solidFill>
                <a:srgbClr val="FFFFFF"/>
              </a:solidFill>
              <a:latin typeface="Pontano Sans"/>
              <a:ea typeface="Pontano Sans"/>
              <a:cs typeface="Pontano Sans"/>
              <a:sym typeface="Pontano Sans"/>
            </a:endParaRPr>
          </a:p>
        </p:txBody>
      </p:sp>
    </p:spTree>
    <p:extLst>
      <p:ext uri="{BB962C8B-B14F-4D97-AF65-F5344CB8AC3E}">
        <p14:creationId xmlns:p14="http://schemas.microsoft.com/office/powerpoint/2010/main" val="156218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9"/>
        <p:cNvGrpSpPr/>
        <p:nvPr/>
      </p:nvGrpSpPr>
      <p:grpSpPr>
        <a:xfrm>
          <a:off x="0" y="0"/>
          <a:ext cx="0" cy="0"/>
          <a:chOff x="0" y="0"/>
          <a:chExt cx="0" cy="0"/>
        </a:xfrm>
      </p:grpSpPr>
      <p:sp>
        <p:nvSpPr>
          <p:cNvPr id="90" name="Google Shape;90;p10"/>
          <p:cNvSpPr txBox="1">
            <a:spLocks noGrp="1"/>
          </p:cNvSpPr>
          <p:nvPr>
            <p:ph type="body" idx="1"/>
          </p:nvPr>
        </p:nvSpPr>
        <p:spPr>
          <a:xfrm>
            <a:off x="484233" y="5671867"/>
            <a:ext cx="9652400" cy="692800"/>
          </a:xfrm>
          <a:prstGeom prst="rect">
            <a:avLst/>
          </a:prstGeom>
        </p:spPr>
        <p:txBody>
          <a:bodyPr spcFirstLastPara="1" wrap="square" lIns="91425" tIns="91425" rIns="91425" bIns="91425" anchor="t" anchorCtr="0">
            <a:noAutofit/>
          </a:bodyPr>
          <a:lstStyle>
            <a:lvl1pPr marL="609585" lvl="0" indent="-304792">
              <a:spcBef>
                <a:spcPts val="480"/>
              </a:spcBef>
              <a:spcAft>
                <a:spcPts val="0"/>
              </a:spcAft>
              <a:buSzPts val="1800"/>
              <a:buNone/>
              <a:defRPr sz="2400"/>
            </a:lvl1pPr>
          </a:lstStyle>
          <a:p>
            <a:endParaRPr/>
          </a:p>
        </p:txBody>
      </p:sp>
      <p:sp>
        <p:nvSpPr>
          <p:cNvPr id="91" name="Google Shape;91;p10"/>
          <p:cNvSpPr/>
          <p:nvPr/>
        </p:nvSpPr>
        <p:spPr>
          <a:xfrm>
            <a:off x="11597216" y="-167"/>
            <a:ext cx="594800" cy="6858000"/>
          </a:xfrm>
          <a:prstGeom prst="rect">
            <a:avLst/>
          </a:prstGeom>
          <a:gradFill>
            <a:gsLst>
              <a:gs pos="0">
                <a:srgbClr val="3177EE"/>
              </a:gs>
              <a:gs pos="100000">
                <a:srgbClr val="113D8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10"/>
          <p:cNvSpPr/>
          <p:nvPr/>
        </p:nvSpPr>
        <p:spPr>
          <a:xfrm rot="10800000">
            <a:off x="11360396" y="0"/>
            <a:ext cx="245600" cy="68580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10"/>
          <p:cNvSpPr/>
          <p:nvPr/>
        </p:nvSpPr>
        <p:spPr>
          <a:xfrm>
            <a:off x="11248151" y="-167"/>
            <a:ext cx="120800" cy="6858000"/>
          </a:xfrm>
          <a:prstGeom prst="rect">
            <a:avLst/>
          </a:prstGeom>
          <a:gradFill>
            <a:gsLst>
              <a:gs pos="0">
                <a:srgbClr val="C6F18D"/>
              </a:gs>
              <a:gs pos="100000">
                <a:srgbClr val="8AD82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0"/>
          <p:cNvSpPr/>
          <p:nvPr/>
        </p:nvSpPr>
        <p:spPr>
          <a:xfrm rot="10800000">
            <a:off x="10920933" y="-167"/>
            <a:ext cx="330400" cy="6858000"/>
          </a:xfrm>
          <a:prstGeom prst="rect">
            <a:avLst/>
          </a:prstGeom>
          <a:gradFill>
            <a:gsLst>
              <a:gs pos="0">
                <a:srgbClr val="1077D2"/>
              </a:gs>
              <a:gs pos="100000">
                <a:srgbClr val="09315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21534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alf image">
  <p:cSld name="Half image">
    <p:spTree>
      <p:nvGrpSpPr>
        <p:cNvPr id="1" name="Shape 78"/>
        <p:cNvGrpSpPr/>
        <p:nvPr/>
      </p:nvGrpSpPr>
      <p:grpSpPr>
        <a:xfrm>
          <a:off x="0" y="0"/>
          <a:ext cx="0" cy="0"/>
          <a:chOff x="0" y="0"/>
          <a:chExt cx="0" cy="0"/>
        </a:xfrm>
      </p:grpSpPr>
      <p:sp>
        <p:nvSpPr>
          <p:cNvPr id="79" name="Google Shape;79;p9"/>
          <p:cNvSpPr/>
          <p:nvPr/>
        </p:nvSpPr>
        <p:spPr>
          <a:xfrm rot="10800000">
            <a:off x="6015809" y="-167"/>
            <a:ext cx="6176400" cy="6858000"/>
          </a:xfrm>
          <a:prstGeom prst="rect">
            <a:avLst/>
          </a:prstGeom>
          <a:gradFill>
            <a:gsLst>
              <a:gs pos="0">
                <a:srgbClr val="364072"/>
              </a:gs>
              <a:gs pos="100000">
                <a:srgbClr val="0E0F18"/>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 name="Google Shape;80;p9"/>
          <p:cNvGrpSpPr/>
          <p:nvPr/>
        </p:nvGrpSpPr>
        <p:grpSpPr>
          <a:xfrm rot="10800000" flipH="1">
            <a:off x="5460459" y="-166"/>
            <a:ext cx="1271083" cy="6858167"/>
            <a:chOff x="1962000" y="-125"/>
            <a:chExt cx="953312" cy="5143625"/>
          </a:xfrm>
        </p:grpSpPr>
        <p:sp>
          <p:nvSpPr>
            <p:cNvPr id="81" name="Google Shape;81;p9"/>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9"/>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9"/>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9"/>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5" name="Google Shape;85;p9"/>
          <p:cNvSpPr/>
          <p:nvPr/>
        </p:nvSpPr>
        <p:spPr>
          <a:xfrm rot="-5400000">
            <a:off x="-133" y="1170900"/>
            <a:ext cx="358800" cy="3592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9"/>
          <p:cNvSpPr txBox="1">
            <a:spLocks noGrp="1"/>
          </p:cNvSpPr>
          <p:nvPr>
            <p:ph type="title"/>
          </p:nvPr>
        </p:nvSpPr>
        <p:spPr>
          <a:xfrm>
            <a:off x="609600" y="1002067"/>
            <a:ext cx="4189600" cy="970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733"/>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dirty="0"/>
          </a:p>
        </p:txBody>
      </p:sp>
      <p:sp>
        <p:nvSpPr>
          <p:cNvPr id="88" name="Google Shape;88;p9"/>
          <p:cNvSpPr txBox="1">
            <a:spLocks noGrp="1"/>
          </p:cNvSpPr>
          <p:nvPr>
            <p:ph type="body" idx="1"/>
          </p:nvPr>
        </p:nvSpPr>
        <p:spPr>
          <a:xfrm>
            <a:off x="609600" y="2300569"/>
            <a:ext cx="4189600" cy="353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3200"/>
            </a:lvl1pPr>
            <a:lvl2pPr marL="1219170" lvl="1" indent="-457189" rtl="0">
              <a:spcBef>
                <a:spcPts val="0"/>
              </a:spcBef>
              <a:spcAft>
                <a:spcPts val="0"/>
              </a:spcAft>
              <a:buSzPts val="1800"/>
              <a:buChar char="⇾"/>
              <a:defRPr/>
            </a:lvl2pPr>
            <a:lvl3pPr marL="1828754" lvl="2" indent="-457189" rtl="0">
              <a:spcBef>
                <a:spcPts val="0"/>
              </a:spcBef>
              <a:spcAft>
                <a:spcPts val="0"/>
              </a:spcAft>
              <a:buSzPts val="18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dirty="0"/>
          </a:p>
        </p:txBody>
      </p:sp>
    </p:spTree>
    <p:extLst>
      <p:ext uri="{BB962C8B-B14F-4D97-AF65-F5344CB8AC3E}">
        <p14:creationId xmlns:p14="http://schemas.microsoft.com/office/powerpoint/2010/main" val="1751108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userDrawn="1">
  <p:cSld name="Title + 2 columns">
    <p:spTree>
      <p:nvGrpSpPr>
        <p:cNvPr id="1" name="Shape 46"/>
        <p:cNvGrpSpPr/>
        <p:nvPr/>
      </p:nvGrpSpPr>
      <p:grpSpPr>
        <a:xfrm>
          <a:off x="0" y="0"/>
          <a:ext cx="0" cy="0"/>
          <a:chOff x="0" y="0"/>
          <a:chExt cx="0" cy="0"/>
        </a:xfrm>
      </p:grpSpPr>
      <p:sp>
        <p:nvSpPr>
          <p:cNvPr id="47" name="Google Shape;47;p6"/>
          <p:cNvSpPr/>
          <p:nvPr/>
        </p:nvSpPr>
        <p:spPr>
          <a:xfrm rot="-5400000">
            <a:off x="200" y="398105"/>
            <a:ext cx="358800" cy="3592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8" name="Google Shape;48;p6"/>
          <p:cNvSpPr/>
          <p:nvPr/>
        </p:nvSpPr>
        <p:spPr>
          <a:xfrm>
            <a:off x="8984516" y="-167"/>
            <a:ext cx="594800" cy="6858000"/>
          </a:xfrm>
          <a:prstGeom prst="rect">
            <a:avLst/>
          </a:prstGeom>
          <a:gradFill>
            <a:gsLst>
              <a:gs pos="0">
                <a:srgbClr val="3177EE"/>
              </a:gs>
              <a:gs pos="100000">
                <a:srgbClr val="113D8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9" name="Google Shape;49;p6"/>
          <p:cNvSpPr/>
          <p:nvPr/>
        </p:nvSpPr>
        <p:spPr>
          <a:xfrm rot="10800000">
            <a:off x="8747696" y="0"/>
            <a:ext cx="245600" cy="68580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 name="Google Shape;50;p6"/>
          <p:cNvSpPr/>
          <p:nvPr/>
        </p:nvSpPr>
        <p:spPr>
          <a:xfrm>
            <a:off x="8635451" y="-167"/>
            <a:ext cx="120800" cy="6858000"/>
          </a:xfrm>
          <a:prstGeom prst="rect">
            <a:avLst/>
          </a:prstGeom>
          <a:gradFill>
            <a:gsLst>
              <a:gs pos="0">
                <a:srgbClr val="C6F18D"/>
              </a:gs>
              <a:gs pos="100000">
                <a:srgbClr val="8AD824"/>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6"/>
          <p:cNvSpPr/>
          <p:nvPr/>
        </p:nvSpPr>
        <p:spPr>
          <a:xfrm rot="10800000">
            <a:off x="8308233" y="-167"/>
            <a:ext cx="330400" cy="6858000"/>
          </a:xfrm>
          <a:prstGeom prst="rect">
            <a:avLst/>
          </a:prstGeom>
          <a:gradFill>
            <a:gsLst>
              <a:gs pos="0">
                <a:srgbClr val="1077D2"/>
              </a:gs>
              <a:gs pos="100000">
                <a:srgbClr val="093153"/>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6"/>
          <p:cNvSpPr/>
          <p:nvPr/>
        </p:nvSpPr>
        <p:spPr>
          <a:xfrm rot="10800000">
            <a:off x="9576000" y="-167"/>
            <a:ext cx="2616000" cy="6858000"/>
          </a:xfrm>
          <a:prstGeom prst="rect">
            <a:avLst/>
          </a:prstGeom>
          <a:gradFill>
            <a:gsLst>
              <a:gs pos="0">
                <a:srgbClr val="364072"/>
              </a:gs>
              <a:gs pos="100000">
                <a:srgbClr val="0E0F18"/>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6"/>
          <p:cNvSpPr txBox="1">
            <a:spLocks noGrp="1"/>
          </p:cNvSpPr>
          <p:nvPr>
            <p:ph type="title"/>
          </p:nvPr>
        </p:nvSpPr>
        <p:spPr>
          <a:xfrm>
            <a:off x="9693618" y="2707457"/>
            <a:ext cx="2393870" cy="970400"/>
          </a:xfrm>
          <a:prstGeom prst="rect">
            <a:avLst/>
          </a:prstGeom>
        </p:spPr>
        <p:txBody>
          <a:bodyPr spcFirstLastPara="1" wrap="square" lIns="91425" tIns="91425" rIns="91425" bIns="91425" anchor="b" anchorCtr="0">
            <a:noAutofit/>
          </a:bodyPr>
          <a:lstStyle>
            <a:lvl1pPr lvl="0" algn="ctr">
              <a:spcBef>
                <a:spcPts val="0"/>
              </a:spcBef>
              <a:spcAft>
                <a:spcPts val="0"/>
              </a:spcAft>
              <a:buSzPts val="2400"/>
              <a:buNone/>
              <a:defRPr sz="3733">
                <a:solidFill>
                  <a:schemeClr val="accent4">
                    <a:lumMod val="20000"/>
                    <a:lumOff val="80000"/>
                  </a:schemeClr>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dirty="0"/>
          </a:p>
        </p:txBody>
      </p:sp>
      <p:sp>
        <p:nvSpPr>
          <p:cNvPr id="54" name="Google Shape;54;p6"/>
          <p:cNvSpPr txBox="1">
            <a:spLocks noGrp="1"/>
          </p:cNvSpPr>
          <p:nvPr>
            <p:ph type="body" idx="1"/>
          </p:nvPr>
        </p:nvSpPr>
        <p:spPr>
          <a:xfrm>
            <a:off x="609599" y="3062179"/>
            <a:ext cx="7182435" cy="3262756"/>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3200"/>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dirty="0"/>
          </a:p>
        </p:txBody>
      </p:sp>
      <p:sp>
        <p:nvSpPr>
          <p:cNvPr id="55" name="Google Shape;55;p6"/>
          <p:cNvSpPr txBox="1">
            <a:spLocks noGrp="1"/>
          </p:cNvSpPr>
          <p:nvPr>
            <p:ph type="body" idx="2"/>
          </p:nvPr>
        </p:nvSpPr>
        <p:spPr>
          <a:xfrm>
            <a:off x="609599" y="175364"/>
            <a:ext cx="7182435" cy="2886814"/>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sz="3200"/>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dirty="0"/>
          </a:p>
        </p:txBody>
      </p:sp>
      <p:sp>
        <p:nvSpPr>
          <p:cNvPr id="3" name="Text Placeholder 2">
            <a:extLst>
              <a:ext uri="{FF2B5EF4-FFF2-40B4-BE49-F238E27FC236}">
                <a16:creationId xmlns:a16="http://schemas.microsoft.com/office/drawing/2014/main" id="{1F515C83-3ABC-4F22-A6DE-2E5F750F0D03}"/>
              </a:ext>
            </a:extLst>
          </p:cNvPr>
          <p:cNvSpPr>
            <a:spLocks noGrp="1"/>
          </p:cNvSpPr>
          <p:nvPr>
            <p:ph type="body" sz="quarter" idx="10" hasCustomPrompt="1"/>
          </p:nvPr>
        </p:nvSpPr>
        <p:spPr>
          <a:xfrm>
            <a:off x="9771063" y="3941763"/>
            <a:ext cx="2222500" cy="1119187"/>
          </a:xfrm>
        </p:spPr>
        <p:txBody>
          <a:bodyPr/>
          <a:lstStyle>
            <a:lvl1pPr marL="0" indent="0" algn="ctr">
              <a:buNone/>
              <a:defRPr>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sub-title</a:t>
            </a:r>
          </a:p>
        </p:txBody>
      </p:sp>
      <p:sp>
        <p:nvSpPr>
          <p:cNvPr id="13" name="Google Shape;47;p6">
            <a:extLst>
              <a:ext uri="{FF2B5EF4-FFF2-40B4-BE49-F238E27FC236}">
                <a16:creationId xmlns:a16="http://schemas.microsoft.com/office/drawing/2014/main" id="{7DECCCBC-D00C-4E65-A9FD-4DC819F8AE07}"/>
              </a:ext>
            </a:extLst>
          </p:cNvPr>
          <p:cNvSpPr/>
          <p:nvPr userDrawn="1"/>
        </p:nvSpPr>
        <p:spPr>
          <a:xfrm rot="-5400000">
            <a:off x="200" y="3327792"/>
            <a:ext cx="358800" cy="359200"/>
          </a:xfrm>
          <a:prstGeom prst="rect">
            <a:avLst/>
          </a:prstGeom>
          <a:gradFill>
            <a:gsLst>
              <a:gs pos="0">
                <a:srgbClr val="75DDFF"/>
              </a:gs>
              <a:gs pos="100000">
                <a:srgbClr val="09B1E9"/>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94624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0378-3F39-40A1-B948-AFD1576B1F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B5B833-9A58-46C7-81FA-24AAD120E6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67A1B-C2A2-48F3-B755-4C0CC49FA521}"/>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5" name="Footer Placeholder 4">
            <a:extLst>
              <a:ext uri="{FF2B5EF4-FFF2-40B4-BE49-F238E27FC236}">
                <a16:creationId xmlns:a16="http://schemas.microsoft.com/office/drawing/2014/main" id="{8005905F-1C91-4EBA-ABEE-BA1179B59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07F2D-1A06-43D6-BABE-FFA3BFBDF0ED}"/>
              </a:ext>
            </a:extLst>
          </p:cNvPr>
          <p:cNvSpPr>
            <a:spLocks noGrp="1"/>
          </p:cNvSpPr>
          <p:nvPr>
            <p:ph type="sldNum" sz="quarter" idx="12"/>
          </p:nvPr>
        </p:nvSpPr>
        <p:spPr/>
        <p:txBody>
          <a:bodyPr/>
          <a:lstStyle/>
          <a:p>
            <a:fld id="{3C8F7E33-80AD-4672-BED5-9A69035E9703}" type="slidenum">
              <a:rPr lang="en-US" smtClean="0"/>
              <a:t>‹#›</a:t>
            </a:fld>
            <a:endParaRPr lang="en-US"/>
          </a:p>
        </p:txBody>
      </p:sp>
    </p:spTree>
    <p:extLst>
      <p:ext uri="{BB962C8B-B14F-4D97-AF65-F5344CB8AC3E}">
        <p14:creationId xmlns:p14="http://schemas.microsoft.com/office/powerpoint/2010/main" val="10111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175D-E7A2-4107-A405-71C20F512C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1324D4-56E1-46A2-9F03-69A359FE6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33D2E2-3894-476E-8C30-2EB28FC22B7C}"/>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5" name="Footer Placeholder 4">
            <a:extLst>
              <a:ext uri="{FF2B5EF4-FFF2-40B4-BE49-F238E27FC236}">
                <a16:creationId xmlns:a16="http://schemas.microsoft.com/office/drawing/2014/main" id="{A9E09894-739F-4B3C-B871-707DB1CF5B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C1818-7A6F-4EDE-9300-628947B8E6CB}"/>
              </a:ext>
            </a:extLst>
          </p:cNvPr>
          <p:cNvSpPr>
            <a:spLocks noGrp="1"/>
          </p:cNvSpPr>
          <p:nvPr>
            <p:ph type="sldNum" sz="quarter" idx="12"/>
          </p:nvPr>
        </p:nvSpPr>
        <p:spPr/>
        <p:txBody>
          <a:bodyPr/>
          <a:lstStyle/>
          <a:p>
            <a:fld id="{3C8F7E33-80AD-4672-BED5-9A69035E9703}" type="slidenum">
              <a:rPr lang="en-US" smtClean="0"/>
              <a:t>‹#›</a:t>
            </a:fld>
            <a:endParaRPr lang="en-US"/>
          </a:p>
        </p:txBody>
      </p:sp>
    </p:spTree>
    <p:extLst>
      <p:ext uri="{BB962C8B-B14F-4D97-AF65-F5344CB8AC3E}">
        <p14:creationId xmlns:p14="http://schemas.microsoft.com/office/powerpoint/2010/main" val="50975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4E16-7746-452F-A1ED-CAEB4199F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FD3704-D395-4B3F-BFA2-4F7F6F269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2B8E90-91E2-457C-9790-76D6DE5323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B6D44D-275F-4E71-BE19-D93E495CD4BD}"/>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6" name="Footer Placeholder 5">
            <a:extLst>
              <a:ext uri="{FF2B5EF4-FFF2-40B4-BE49-F238E27FC236}">
                <a16:creationId xmlns:a16="http://schemas.microsoft.com/office/drawing/2014/main" id="{B96AB300-B21C-44F7-A329-CE2CF7E044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90FEB-4D29-4488-B4C5-87FAFEED2DF1}"/>
              </a:ext>
            </a:extLst>
          </p:cNvPr>
          <p:cNvSpPr>
            <a:spLocks noGrp="1"/>
          </p:cNvSpPr>
          <p:nvPr>
            <p:ph type="sldNum" sz="quarter" idx="12"/>
          </p:nvPr>
        </p:nvSpPr>
        <p:spPr/>
        <p:txBody>
          <a:bodyPr/>
          <a:lstStyle/>
          <a:p>
            <a:fld id="{3C8F7E33-80AD-4672-BED5-9A69035E9703}" type="slidenum">
              <a:rPr lang="en-US" smtClean="0"/>
              <a:t>‹#›</a:t>
            </a:fld>
            <a:endParaRPr lang="en-US"/>
          </a:p>
        </p:txBody>
      </p:sp>
    </p:spTree>
    <p:extLst>
      <p:ext uri="{BB962C8B-B14F-4D97-AF65-F5344CB8AC3E}">
        <p14:creationId xmlns:p14="http://schemas.microsoft.com/office/powerpoint/2010/main" val="114008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938F-CDC0-4DA2-94E6-1472AB54AA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3EF34-2366-4768-A205-C85291173F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F279C7-E8CF-4FB3-97D6-E155C5C7B1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BEEBCC-79F9-46F4-90BE-8BB44E6EC4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C14870-BEDD-436E-B161-9A3C7AC86C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DD9BBB-9819-44B3-9725-1FE6227F6333}"/>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8" name="Footer Placeholder 7">
            <a:extLst>
              <a:ext uri="{FF2B5EF4-FFF2-40B4-BE49-F238E27FC236}">
                <a16:creationId xmlns:a16="http://schemas.microsoft.com/office/drawing/2014/main" id="{CB22746A-DBCF-41D1-8D34-A1E913717B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EA6064-E628-44A2-B8BB-7CD72418797E}"/>
              </a:ext>
            </a:extLst>
          </p:cNvPr>
          <p:cNvSpPr>
            <a:spLocks noGrp="1"/>
          </p:cNvSpPr>
          <p:nvPr>
            <p:ph type="sldNum" sz="quarter" idx="12"/>
          </p:nvPr>
        </p:nvSpPr>
        <p:spPr/>
        <p:txBody>
          <a:bodyPr/>
          <a:lstStyle/>
          <a:p>
            <a:fld id="{3C8F7E33-80AD-4672-BED5-9A69035E9703}" type="slidenum">
              <a:rPr lang="en-US" smtClean="0"/>
              <a:t>‹#›</a:t>
            </a:fld>
            <a:endParaRPr lang="en-US"/>
          </a:p>
        </p:txBody>
      </p:sp>
    </p:spTree>
    <p:extLst>
      <p:ext uri="{BB962C8B-B14F-4D97-AF65-F5344CB8AC3E}">
        <p14:creationId xmlns:p14="http://schemas.microsoft.com/office/powerpoint/2010/main" val="1480113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7F6F4-4031-4133-9773-563EC9C5F2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B72985-48F6-4A5F-B231-2742EFE831CB}"/>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4" name="Footer Placeholder 3">
            <a:extLst>
              <a:ext uri="{FF2B5EF4-FFF2-40B4-BE49-F238E27FC236}">
                <a16:creationId xmlns:a16="http://schemas.microsoft.com/office/drawing/2014/main" id="{0A2A56C0-03B8-47BD-8B2D-52EAF62B7B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45E436-4BE3-4B1C-8B8F-44F453191AFB}"/>
              </a:ext>
            </a:extLst>
          </p:cNvPr>
          <p:cNvSpPr>
            <a:spLocks noGrp="1"/>
          </p:cNvSpPr>
          <p:nvPr>
            <p:ph type="sldNum" sz="quarter" idx="12"/>
          </p:nvPr>
        </p:nvSpPr>
        <p:spPr/>
        <p:txBody>
          <a:bodyPr/>
          <a:lstStyle/>
          <a:p>
            <a:fld id="{3C8F7E33-80AD-4672-BED5-9A69035E9703}" type="slidenum">
              <a:rPr lang="en-US" smtClean="0"/>
              <a:t>‹#›</a:t>
            </a:fld>
            <a:endParaRPr lang="en-US"/>
          </a:p>
        </p:txBody>
      </p:sp>
    </p:spTree>
    <p:extLst>
      <p:ext uri="{BB962C8B-B14F-4D97-AF65-F5344CB8AC3E}">
        <p14:creationId xmlns:p14="http://schemas.microsoft.com/office/powerpoint/2010/main" val="2720038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6FE2A4-6CA8-4461-A018-E11C08986D0A}"/>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3" name="Footer Placeholder 2">
            <a:extLst>
              <a:ext uri="{FF2B5EF4-FFF2-40B4-BE49-F238E27FC236}">
                <a16:creationId xmlns:a16="http://schemas.microsoft.com/office/drawing/2014/main" id="{A3472B49-504E-49BC-AA30-FFD198A30C0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64471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CCA3B-F1B4-4243-8A53-46A735AC99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D7CD2-423D-4739-A04A-8B224A0B2C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566D5D-8F69-4504-A8A5-F7B12B05C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0A5E1E-5AF4-4812-BF91-C3A7A4A4E4D8}"/>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6" name="Footer Placeholder 5">
            <a:extLst>
              <a:ext uri="{FF2B5EF4-FFF2-40B4-BE49-F238E27FC236}">
                <a16:creationId xmlns:a16="http://schemas.microsoft.com/office/drawing/2014/main" id="{740AFB7D-93D4-4889-B552-4EF62E589F7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65995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7198-A996-459E-AF5B-1916F0CB0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904A96-917C-4706-95ED-3B904A0143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05604A-D59E-47B3-8EC1-7E52E4054E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AF3CD9-6496-4DDA-9515-E2FC0CFBAF03}"/>
              </a:ext>
            </a:extLst>
          </p:cNvPr>
          <p:cNvSpPr>
            <a:spLocks noGrp="1"/>
          </p:cNvSpPr>
          <p:nvPr>
            <p:ph type="dt" sz="half" idx="10"/>
          </p:nvPr>
        </p:nvSpPr>
        <p:spPr/>
        <p:txBody>
          <a:bodyPr/>
          <a:lstStyle/>
          <a:p>
            <a:fld id="{5F0161E3-FE47-4FBD-A5EE-985A24FBDDDC}" type="datetimeFigureOut">
              <a:rPr lang="en-US" smtClean="0"/>
              <a:t>1/6/2020</a:t>
            </a:fld>
            <a:endParaRPr lang="en-US"/>
          </a:p>
        </p:txBody>
      </p:sp>
      <p:sp>
        <p:nvSpPr>
          <p:cNvPr id="6" name="Footer Placeholder 5">
            <a:extLst>
              <a:ext uri="{FF2B5EF4-FFF2-40B4-BE49-F238E27FC236}">
                <a16:creationId xmlns:a16="http://schemas.microsoft.com/office/drawing/2014/main" id="{FED366D1-2553-4BC1-A37F-7D534B16F10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70316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6803F0-0AAC-413C-99EF-0DB44BD220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D05536-09E0-4C09-AE1C-C89E579BEE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B56DF-F77F-433B-8236-C222316483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161E3-FE47-4FBD-A5EE-985A24FBDDDC}" type="datetimeFigureOut">
              <a:rPr lang="en-US" smtClean="0"/>
              <a:t>1/6/2020</a:t>
            </a:fld>
            <a:endParaRPr lang="en-US"/>
          </a:p>
        </p:txBody>
      </p:sp>
      <p:sp>
        <p:nvSpPr>
          <p:cNvPr id="5" name="Footer Placeholder 4">
            <a:extLst>
              <a:ext uri="{FF2B5EF4-FFF2-40B4-BE49-F238E27FC236}">
                <a16:creationId xmlns:a16="http://schemas.microsoft.com/office/drawing/2014/main" id="{EF56B1AC-B1E2-47B8-BA59-DE31A2ADFB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C7D2C8-2542-4553-AFD6-61FD47BC2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8F7E33-80AD-4672-BED5-9A69035E9703}" type="slidenum">
              <a:rPr lang="en-US" smtClean="0"/>
              <a:t>‹#›</a:t>
            </a:fld>
            <a:endParaRPr lang="en-US"/>
          </a:p>
        </p:txBody>
      </p:sp>
    </p:spTree>
    <p:extLst>
      <p:ext uri="{BB962C8B-B14F-4D97-AF65-F5344CB8AC3E}">
        <p14:creationId xmlns:p14="http://schemas.microsoft.com/office/powerpoint/2010/main" val="318221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hyperlink" Target="http://informationtransfereconomics.blogspot.com/2016/01/complexity-without-purpose-evolution-as.html" TargetMode="External"/><Relationship Id="rId5" Type="http://schemas.openxmlformats.org/officeDocument/2006/relationships/image" Target="../media/image13.png"/><Relationship Id="rId4" Type="http://schemas.openxmlformats.org/officeDocument/2006/relationships/hyperlink" Target="https://pixabay.com/en/surveillance-camera-security-camera-57353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8.jpe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0.jp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jp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hyperlink" Target="http://informationtransfereconomics.blogspot.com/2016/01/complexity-without-purpose-evolution-as.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ki/File:Unlock_font_awesome.svg" TargetMode="External"/><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commons.wikimedia.org/wiki/File:Unlock_font_awesome.svg" TargetMode="External"/><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hyperlink" Target="https://creativecommons.org/licenses/by-sa/3.0/"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commons.wikimedia.org/wiki/File:Unlock_font_awesome.svg" TargetMode="External"/><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hyperlink" Target="https://creativecommons.org/licenses/by-sa/3.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5.jpeg"/></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commons.wikimedia.org/wiki/Category:GitHub" TargetMode="Externa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3" name="Rectangle 22"/>
          <p:cNvSpPr/>
          <p:nvPr/>
        </p:nvSpPr>
        <p:spPr>
          <a:xfrm>
            <a:off x="-9113" y="2066974"/>
            <a:ext cx="12201113" cy="501445"/>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24" name="Straight Connector 23"/>
          <p:cNvCxnSpPr>
            <a:cxnSpLocks/>
            <a:stCxn id="23" idx="1"/>
            <a:endCxn id="23" idx="3"/>
          </p:cNvCxnSpPr>
          <p:nvPr/>
        </p:nvCxnSpPr>
        <p:spPr>
          <a:xfrm>
            <a:off x="-9113" y="2317697"/>
            <a:ext cx="12201113" cy="0"/>
          </a:xfrm>
          <a:prstGeom prst="line">
            <a:avLst/>
          </a:prstGeom>
          <a:solidFill>
            <a:schemeClr val="bg2">
              <a:lumMod val="50000"/>
            </a:schemeClr>
          </a:solidFill>
          <a:ln w="28575">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 name="Picture 3" descr="Original file ‎ (SVG file, nominally 100 × 100 pixels ..."/>
          <p:cNvPicPr>
            <a:picLocks noChangeAspect="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t="13273" b="11230"/>
          <a:stretch/>
        </p:blipFill>
        <p:spPr>
          <a:xfrm>
            <a:off x="4215927" y="91155"/>
            <a:ext cx="6517591" cy="2620711"/>
          </a:xfrm>
          <a:prstGeom prst="rect">
            <a:avLst/>
          </a:prstGeom>
          <a:noFill/>
        </p:spPr>
      </p:pic>
      <p:sp>
        <p:nvSpPr>
          <p:cNvPr id="158" name="Google Shape;158;p19"/>
          <p:cNvSpPr txBox="1">
            <a:spLocks noGrp="1"/>
          </p:cNvSpPr>
          <p:nvPr>
            <p:ph type="ctrTitle" idx="4294967295"/>
          </p:nvPr>
        </p:nvSpPr>
        <p:spPr>
          <a:xfrm>
            <a:off x="0" y="1504952"/>
            <a:ext cx="12169213" cy="3879849"/>
          </a:xfrm>
          <a:prstGeom prst="rect">
            <a:avLst/>
          </a:prstGeom>
        </p:spPr>
        <p:txBody>
          <a:bodyPr spcFirstLastPara="1" vert="horz" wrap="square" lIns="121900" tIns="121900" rIns="121900" bIns="121900" rtlCol="0" anchor="b" anchorCtr="0">
            <a:noAutofit/>
          </a:bodyPr>
          <a:lstStyle/>
          <a:p>
            <a:pPr algn="ctr"/>
            <a:r>
              <a:rPr lang="en-US" sz="8000" dirty="0">
                <a:solidFill>
                  <a:srgbClr val="FFFFFF"/>
                </a:solidFill>
              </a:rPr>
              <a:t>A Journey to a </a:t>
            </a:r>
            <a:br>
              <a:rPr lang="en-US" sz="8000" dirty="0">
                <a:solidFill>
                  <a:srgbClr val="FFFFFF"/>
                </a:solidFill>
              </a:rPr>
            </a:br>
            <a:r>
              <a:rPr lang="en-US" sz="8000" dirty="0">
                <a:solidFill>
                  <a:srgbClr val="FFFFFF"/>
                </a:solidFill>
              </a:rPr>
              <a:t>Security Mindset</a:t>
            </a:r>
          </a:p>
        </p:txBody>
      </p:sp>
      <p:sp>
        <p:nvSpPr>
          <p:cNvPr id="159" name="Google Shape;159;p19"/>
          <p:cNvSpPr txBox="1">
            <a:spLocks noGrp="1"/>
          </p:cNvSpPr>
          <p:nvPr>
            <p:ph type="subTitle" idx="4294967295"/>
          </p:nvPr>
        </p:nvSpPr>
        <p:spPr>
          <a:xfrm>
            <a:off x="0" y="5259918"/>
            <a:ext cx="12169213" cy="1045633"/>
          </a:xfrm>
          <a:prstGeom prst="rect">
            <a:avLst/>
          </a:prstGeom>
        </p:spPr>
        <p:txBody>
          <a:bodyPr spcFirstLastPara="1" vert="horz" wrap="square" lIns="121900" tIns="121900" rIns="121900" bIns="121900" rtlCol="0" anchor="t" anchorCtr="0">
            <a:noAutofit/>
          </a:bodyPr>
          <a:lstStyle/>
          <a:p>
            <a:pPr marL="0" indent="0" algn="ctr">
              <a:buNone/>
            </a:pPr>
            <a:r>
              <a:rPr lang="en-US" sz="4267" dirty="0">
                <a:solidFill>
                  <a:srgbClr val="FFFFFF"/>
                </a:solidFill>
              </a:rPr>
              <a:t>Threat Modeling on the Family Road Trip</a:t>
            </a:r>
            <a:endParaRPr sz="4267" dirty="0">
              <a:solidFill>
                <a:srgbClr val="FFFFFF"/>
              </a:solidFill>
            </a:endParaRPr>
          </a:p>
        </p:txBody>
      </p:sp>
      <p:pic>
        <p:nvPicPr>
          <p:cNvPr id="18" name="Picture 17" descr="Car Automobile Vehicle - Free vector graphic on Pixaba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418" y="1597303"/>
            <a:ext cx="1933709" cy="9668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280169-C0BB-4B06-801E-AD6B2AAC6369}"/>
              </a:ext>
            </a:extLst>
          </p:cNvPr>
          <p:cNvSpPr>
            <a:spLocks noGrp="1"/>
          </p:cNvSpPr>
          <p:nvPr>
            <p:ph type="body" idx="1"/>
          </p:nvPr>
        </p:nvSpPr>
        <p:spPr>
          <a:xfrm>
            <a:off x="590913" y="5483009"/>
            <a:ext cx="9652400" cy="692800"/>
          </a:xfrm>
        </p:spPr>
        <p:txBody>
          <a:bodyPr/>
          <a:lstStyle/>
          <a:p>
            <a:pPr algn="ctr"/>
            <a:r>
              <a:rPr lang="en-US" sz="3733" b="1" dirty="0"/>
              <a:t>Just using Security Features is not Enough!</a:t>
            </a:r>
          </a:p>
        </p:txBody>
      </p:sp>
      <p:sp>
        <p:nvSpPr>
          <p:cNvPr id="3" name="Slide Number Placeholder 2">
            <a:extLst>
              <a:ext uri="{FF2B5EF4-FFF2-40B4-BE49-F238E27FC236}">
                <a16:creationId xmlns:a16="http://schemas.microsoft.com/office/drawing/2014/main" id="{A97899F2-5393-4326-9CC5-BA121B23058E}"/>
              </a:ext>
            </a:extLst>
          </p:cNvPr>
          <p:cNvSpPr>
            <a:spLocks noGrp="1"/>
          </p:cNvSpPr>
          <p:nvPr>
            <p:ph type="sldNum" idx="4294967295"/>
          </p:nvPr>
        </p:nvSpPr>
        <p:spPr>
          <a:xfrm>
            <a:off x="10087745" y="6333135"/>
            <a:ext cx="731600" cy="524800"/>
          </a:xfrm>
          <a:prstGeom prst="rect">
            <a:avLst/>
          </a:prstGeom>
        </p:spPr>
        <p:txBody>
          <a:bodyPr/>
          <a:lstStyle/>
          <a:p>
            <a:fld id="{00000000-1234-1234-1234-123412341234}" type="slidenum">
              <a:rPr lang="en" smtClean="0"/>
              <a:pPr/>
              <a:t>10</a:t>
            </a:fld>
            <a:endParaRPr lang="en"/>
          </a:p>
        </p:txBody>
      </p:sp>
      <p:pic>
        <p:nvPicPr>
          <p:cNvPr id="5" name="Picture 4">
            <a:extLst>
              <a:ext uri="{FF2B5EF4-FFF2-40B4-BE49-F238E27FC236}">
                <a16:creationId xmlns:a16="http://schemas.microsoft.com/office/drawing/2014/main" id="{7A442CCF-54E0-41F3-A68C-A6D010AB4EF3}"/>
              </a:ext>
            </a:extLst>
          </p:cNvPr>
          <p:cNvPicPr>
            <a:picLocks noChangeAspect="1"/>
          </p:cNvPicPr>
          <p:nvPr/>
        </p:nvPicPr>
        <p:blipFill rotWithShape="1">
          <a:blip r:embed="rId2">
            <a:extLst>
              <a:ext uri="{28A0092B-C50C-407E-A947-70E740481C1C}">
                <a14:useLocalDpi xmlns:a14="http://schemas.microsoft.com/office/drawing/2010/main" val="0"/>
              </a:ext>
            </a:extLst>
          </a:blip>
          <a:srcRect l="12915" t="22079" r="10430" b="38064"/>
          <a:stretch/>
        </p:blipFill>
        <p:spPr>
          <a:xfrm>
            <a:off x="2549786" y="841026"/>
            <a:ext cx="6256717" cy="4337573"/>
          </a:xfrm>
          <a:prstGeom prst="rect">
            <a:avLst/>
          </a:prstGeom>
        </p:spPr>
      </p:pic>
      <p:pic>
        <p:nvPicPr>
          <p:cNvPr id="6" name="Picture 5" descr="Original file ‎ (SVG file, nominally 100 × 60 pixels, file ...">
            <a:extLst>
              <a:ext uri="{FF2B5EF4-FFF2-40B4-BE49-F238E27FC236}">
                <a16:creationId xmlns:a16="http://schemas.microsoft.com/office/drawing/2014/main" id="{E087A2BF-F725-41AD-A8C5-615BE6374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035" y="2341036"/>
            <a:ext cx="2904787" cy="1742872"/>
          </a:xfrm>
          <a:prstGeom prst="rect">
            <a:avLst/>
          </a:prstGeom>
        </p:spPr>
      </p:pic>
      <p:sp>
        <p:nvSpPr>
          <p:cNvPr id="7" name="TextBox 6">
            <a:extLst>
              <a:ext uri="{FF2B5EF4-FFF2-40B4-BE49-F238E27FC236}">
                <a16:creationId xmlns:a16="http://schemas.microsoft.com/office/drawing/2014/main" id="{4CC2CBFA-D74E-458F-9C4E-5A67357E0A3F}"/>
              </a:ext>
            </a:extLst>
          </p:cNvPr>
          <p:cNvSpPr txBox="1"/>
          <p:nvPr/>
        </p:nvSpPr>
        <p:spPr>
          <a:xfrm>
            <a:off x="1" y="6480221"/>
            <a:ext cx="3728793" cy="297454"/>
          </a:xfrm>
          <a:prstGeom prst="rect">
            <a:avLst/>
          </a:prstGeom>
          <a:noFill/>
        </p:spPr>
        <p:txBody>
          <a:bodyPr wrap="square" rtlCol="0">
            <a:spAutoFit/>
          </a:bodyPr>
          <a:lstStyle/>
          <a:p>
            <a:r>
              <a:rPr lang="en-US" sz="1333" dirty="0"/>
              <a:t>*Photo credit: Twitter (unknown source)</a:t>
            </a:r>
          </a:p>
        </p:txBody>
      </p:sp>
    </p:spTree>
    <p:extLst>
      <p:ext uri="{BB962C8B-B14F-4D97-AF65-F5344CB8AC3E}">
        <p14:creationId xmlns:p14="http://schemas.microsoft.com/office/powerpoint/2010/main" val="17930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280169-C0BB-4B06-801E-AD6B2AAC6369}"/>
              </a:ext>
            </a:extLst>
          </p:cNvPr>
          <p:cNvSpPr>
            <a:spLocks noGrp="1"/>
          </p:cNvSpPr>
          <p:nvPr>
            <p:ph type="body" idx="1"/>
          </p:nvPr>
        </p:nvSpPr>
        <p:spPr>
          <a:xfrm>
            <a:off x="0" y="4876332"/>
            <a:ext cx="10913423" cy="692800"/>
          </a:xfrm>
        </p:spPr>
        <p:txBody>
          <a:bodyPr/>
          <a:lstStyle/>
          <a:p>
            <a:r>
              <a:rPr lang="en-US" sz="4400" b="1" dirty="0"/>
              <a:t>Reminder:     Just using Security Features </a:t>
            </a:r>
            <a:br>
              <a:rPr lang="en-US" sz="4400" b="1" dirty="0"/>
            </a:br>
            <a:r>
              <a:rPr lang="en-US" sz="4400" b="1" dirty="0"/>
              <a:t>                                  is not Enough!</a:t>
            </a:r>
          </a:p>
        </p:txBody>
      </p:sp>
      <p:pic>
        <p:nvPicPr>
          <p:cNvPr id="8" name="Picture 7" descr="A picture containing camera, street&#10;&#10;Description automatically generated">
            <a:extLst>
              <a:ext uri="{FF2B5EF4-FFF2-40B4-BE49-F238E27FC236}">
                <a16:creationId xmlns:a16="http://schemas.microsoft.com/office/drawing/2014/main" id="{A600F193-CFE3-423D-A4B0-6EB520A1DC5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913965" y="419376"/>
            <a:ext cx="6244384" cy="4162923"/>
          </a:xfrm>
          <a:prstGeom prst="rect">
            <a:avLst/>
          </a:prstGeom>
        </p:spPr>
      </p:pic>
      <p:pic>
        <p:nvPicPr>
          <p:cNvPr id="6" name="Picture 5" descr="Original file ‎ (SVG file, nominally 100 × 60 pixels, file ...">
            <a:extLst>
              <a:ext uri="{FF2B5EF4-FFF2-40B4-BE49-F238E27FC236}">
                <a16:creationId xmlns:a16="http://schemas.microsoft.com/office/drawing/2014/main" id="{E087A2BF-F725-41AD-A8C5-615BE6374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0274" y="2316332"/>
            <a:ext cx="2256647" cy="1353988"/>
          </a:xfrm>
          <a:prstGeom prst="rect">
            <a:avLst/>
          </a:prstGeom>
        </p:spPr>
      </p:pic>
      <p:sp>
        <p:nvSpPr>
          <p:cNvPr id="9" name="TextBox 8">
            <a:extLst>
              <a:ext uri="{FF2B5EF4-FFF2-40B4-BE49-F238E27FC236}">
                <a16:creationId xmlns:a16="http://schemas.microsoft.com/office/drawing/2014/main" id="{9CC10831-E91A-408E-B705-3686F734E2DA}"/>
              </a:ext>
            </a:extLst>
          </p:cNvPr>
          <p:cNvSpPr txBox="1"/>
          <p:nvPr/>
        </p:nvSpPr>
        <p:spPr>
          <a:xfrm>
            <a:off x="154005" y="6627168"/>
            <a:ext cx="11144250" cy="230832"/>
          </a:xfrm>
          <a:prstGeom prst="rect">
            <a:avLst/>
          </a:prstGeom>
          <a:noFill/>
        </p:spPr>
        <p:txBody>
          <a:bodyPr wrap="square" rtlCol="0">
            <a:spAutoFit/>
          </a:bodyPr>
          <a:lstStyle/>
          <a:p>
            <a:r>
              <a:rPr lang="en-US" sz="900" dirty="0">
                <a:hlinkClick r:id="rId6" tooltip="http://informationtransfereconomics.blogspot.com/2016/01/complexity-without-purpose-evolution-as.html"/>
              </a:rPr>
              <a:t>This Photo</a:t>
            </a:r>
            <a:r>
              <a:rPr lang="en-US" sz="900" dirty="0"/>
              <a:t> by Unknown Author is licensed under </a:t>
            </a:r>
            <a:r>
              <a:rPr lang="en-US" sz="900" dirty="0">
                <a:hlinkClick r:id="rId7" tooltip="https://creativecommons.org/licenses/by/3.0/"/>
              </a:rPr>
              <a:t>CC BY</a:t>
            </a:r>
            <a:endParaRPr lang="en-US" sz="900" dirty="0"/>
          </a:p>
        </p:txBody>
      </p:sp>
    </p:spTree>
    <p:extLst>
      <p:ext uri="{BB962C8B-B14F-4D97-AF65-F5344CB8AC3E}">
        <p14:creationId xmlns:p14="http://schemas.microsoft.com/office/powerpoint/2010/main" val="91619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609599" y="751067"/>
            <a:ext cx="7597045" cy="970400"/>
          </a:xfrm>
          <a:prstGeom prst="rect">
            <a:avLst/>
          </a:prstGeom>
        </p:spPr>
        <p:txBody>
          <a:bodyPr spcFirstLastPara="1" vert="horz" wrap="square" lIns="121900" tIns="121900" rIns="121900" bIns="121900" rtlCol="0" anchor="b" anchorCtr="0">
            <a:noAutofit/>
          </a:bodyPr>
          <a:lstStyle/>
          <a:p>
            <a:r>
              <a:rPr lang="en" dirty="0"/>
              <a:t>What is adopting a Security Mindset?</a:t>
            </a:r>
            <a:endParaRPr dirty="0"/>
          </a:p>
        </p:txBody>
      </p:sp>
      <p:sp>
        <p:nvSpPr>
          <p:cNvPr id="151" name="Google Shape;151;p18"/>
          <p:cNvSpPr txBox="1">
            <a:spLocks noGrp="1"/>
          </p:cNvSpPr>
          <p:nvPr>
            <p:ph type="body" idx="1"/>
          </p:nvPr>
        </p:nvSpPr>
        <p:spPr>
          <a:xfrm>
            <a:off x="609600" y="1875925"/>
            <a:ext cx="7068400" cy="4215200"/>
          </a:xfrm>
          <a:prstGeom prst="rect">
            <a:avLst/>
          </a:prstGeom>
        </p:spPr>
        <p:txBody>
          <a:bodyPr spcFirstLastPara="1" vert="horz" wrap="square" lIns="121900" tIns="121900" rIns="121900" bIns="121900" rtlCol="0" anchor="t" anchorCtr="0">
            <a:noAutofit/>
          </a:bodyPr>
          <a:lstStyle/>
          <a:p>
            <a:r>
              <a:rPr lang="en-US" dirty="0"/>
              <a:t>Protecting Sensitive Data</a:t>
            </a:r>
          </a:p>
          <a:p>
            <a:r>
              <a:rPr lang="en-US" dirty="0"/>
              <a:t>Following Least Privilege</a:t>
            </a:r>
          </a:p>
          <a:p>
            <a:r>
              <a:rPr lang="en-US" dirty="0"/>
              <a:t>Holding High Standards</a:t>
            </a:r>
          </a:p>
          <a:p>
            <a:r>
              <a:rPr lang="en-US" dirty="0"/>
              <a:t>Understanding and Embracing Security Policy</a:t>
            </a:r>
          </a:p>
          <a:p>
            <a:r>
              <a:rPr lang="en-US" dirty="0"/>
              <a:t>Challenging Assumptions</a:t>
            </a:r>
          </a:p>
          <a:p>
            <a:r>
              <a:rPr lang="en-US" dirty="0"/>
              <a:t>Seeking to Know More about Security</a:t>
            </a:r>
          </a:p>
          <a:p>
            <a:pPr lvl="0"/>
            <a:r>
              <a:rPr lang="en-US" dirty="0"/>
              <a:t>Teaching Others What You Know</a:t>
            </a:r>
          </a:p>
          <a:p>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23" t="49053" r="123" b="83"/>
          <a:stretch/>
        </p:blipFill>
        <p:spPr>
          <a:xfrm rot="5400000">
            <a:off x="7454900" y="2120901"/>
            <a:ext cx="6858000" cy="2616201"/>
          </a:xfrm>
          <a:prstGeom prst="rect">
            <a:avLst/>
          </a:prstGeom>
        </p:spPr>
      </p:pic>
    </p:spTree>
    <p:extLst>
      <p:ext uri="{BB962C8B-B14F-4D97-AF65-F5344CB8AC3E}">
        <p14:creationId xmlns:p14="http://schemas.microsoft.com/office/powerpoint/2010/main" val="242961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animEffect transition="in" filter="fade">
                                      <p:cBhvr>
                                        <p:cTn id="7" dur="500"/>
                                        <p:tgtEl>
                                          <p:spTgt spid="1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
                                            <p:txEl>
                                              <p:pRg st="1" end="1"/>
                                            </p:txEl>
                                          </p:spTgt>
                                        </p:tgtEl>
                                        <p:attrNameLst>
                                          <p:attrName>style.visibility</p:attrName>
                                        </p:attrNameLst>
                                      </p:cBhvr>
                                      <p:to>
                                        <p:strVal val="visible"/>
                                      </p:to>
                                    </p:set>
                                    <p:animEffect transition="in" filter="fade">
                                      <p:cBhvr>
                                        <p:cTn id="12" dur="500"/>
                                        <p:tgtEl>
                                          <p:spTgt spid="1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1">
                                            <p:txEl>
                                              <p:pRg st="2" end="2"/>
                                            </p:txEl>
                                          </p:spTgt>
                                        </p:tgtEl>
                                        <p:attrNameLst>
                                          <p:attrName>style.visibility</p:attrName>
                                        </p:attrNameLst>
                                      </p:cBhvr>
                                      <p:to>
                                        <p:strVal val="visible"/>
                                      </p:to>
                                    </p:set>
                                    <p:animEffect transition="in" filter="fade">
                                      <p:cBhvr>
                                        <p:cTn id="17" dur="500"/>
                                        <p:tgtEl>
                                          <p:spTgt spid="1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1">
                                            <p:txEl>
                                              <p:pRg st="3" end="3"/>
                                            </p:txEl>
                                          </p:spTgt>
                                        </p:tgtEl>
                                        <p:attrNameLst>
                                          <p:attrName>style.visibility</p:attrName>
                                        </p:attrNameLst>
                                      </p:cBhvr>
                                      <p:to>
                                        <p:strVal val="visible"/>
                                      </p:to>
                                    </p:set>
                                    <p:animEffect transition="in" filter="fade">
                                      <p:cBhvr>
                                        <p:cTn id="22" dur="500"/>
                                        <p:tgtEl>
                                          <p:spTgt spid="1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1">
                                            <p:txEl>
                                              <p:pRg st="4" end="4"/>
                                            </p:txEl>
                                          </p:spTgt>
                                        </p:tgtEl>
                                        <p:attrNameLst>
                                          <p:attrName>style.visibility</p:attrName>
                                        </p:attrNameLst>
                                      </p:cBhvr>
                                      <p:to>
                                        <p:strVal val="visible"/>
                                      </p:to>
                                    </p:set>
                                    <p:animEffect transition="in" filter="fade">
                                      <p:cBhvr>
                                        <p:cTn id="27" dur="500"/>
                                        <p:tgtEl>
                                          <p:spTgt spid="1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1">
                                            <p:txEl>
                                              <p:pRg st="5" end="5"/>
                                            </p:txEl>
                                          </p:spTgt>
                                        </p:tgtEl>
                                        <p:attrNameLst>
                                          <p:attrName>style.visibility</p:attrName>
                                        </p:attrNameLst>
                                      </p:cBhvr>
                                      <p:to>
                                        <p:strVal val="visible"/>
                                      </p:to>
                                    </p:set>
                                    <p:animEffect transition="in" filter="fade">
                                      <p:cBhvr>
                                        <p:cTn id="32" dur="500"/>
                                        <p:tgtEl>
                                          <p:spTgt spid="1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1">
                                            <p:txEl>
                                              <p:pRg st="6" end="6"/>
                                            </p:txEl>
                                          </p:spTgt>
                                        </p:tgtEl>
                                        <p:attrNameLst>
                                          <p:attrName>style.visibility</p:attrName>
                                        </p:attrNameLst>
                                      </p:cBhvr>
                                      <p:to>
                                        <p:strVal val="visible"/>
                                      </p:to>
                                    </p:set>
                                    <p:animEffect transition="in" filter="fade">
                                      <p:cBhvr>
                                        <p:cTn id="37" dur="500"/>
                                        <p:tgtEl>
                                          <p:spTgt spid="1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4">
            <a:extLst>
              <a:ext uri="{FF2B5EF4-FFF2-40B4-BE49-F238E27FC236}">
                <a16:creationId xmlns:a16="http://schemas.microsoft.com/office/drawing/2014/main" id="{009A9FA0-EA63-49DA-B99B-5CB2D9E5E4AD}"/>
              </a:ext>
            </a:extLst>
          </p:cNvPr>
          <p:cNvSpPr txBox="1">
            <a:spLocks/>
          </p:cNvSpPr>
          <p:nvPr/>
        </p:nvSpPr>
        <p:spPr>
          <a:xfrm>
            <a:off x="0" y="702094"/>
            <a:ext cx="12192000"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Road Trip Lesson #1</a:t>
            </a:r>
          </a:p>
        </p:txBody>
      </p:sp>
      <p:sp>
        <p:nvSpPr>
          <p:cNvPr id="6" name="Subtitle 4">
            <a:extLst>
              <a:ext uri="{FF2B5EF4-FFF2-40B4-BE49-F238E27FC236}">
                <a16:creationId xmlns:a16="http://schemas.microsoft.com/office/drawing/2014/main" id="{EDFB63F8-3F3B-43E5-A9A7-F994669DFA9B}"/>
              </a:ext>
            </a:extLst>
          </p:cNvPr>
          <p:cNvSpPr txBox="1">
            <a:spLocks/>
          </p:cNvSpPr>
          <p:nvPr/>
        </p:nvSpPr>
        <p:spPr>
          <a:xfrm>
            <a:off x="1530849" y="5440193"/>
            <a:ext cx="9483047"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Don’t lose sight of your destination.</a:t>
            </a:r>
          </a:p>
        </p:txBody>
      </p:sp>
      <p:pic>
        <p:nvPicPr>
          <p:cNvPr id="3" name="Picture 2" descr="A close up of text on a white background&#10;&#10;Description automatically generated">
            <a:extLst>
              <a:ext uri="{FF2B5EF4-FFF2-40B4-BE49-F238E27FC236}">
                <a16:creationId xmlns:a16="http://schemas.microsoft.com/office/drawing/2014/main" id="{4492AFEC-C24C-4DED-8768-6784A832F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6129" y="1411357"/>
            <a:ext cx="2899742" cy="3866322"/>
          </a:xfrm>
          <a:prstGeom prst="rect">
            <a:avLst/>
          </a:prstGeom>
        </p:spPr>
      </p:pic>
    </p:spTree>
    <p:extLst>
      <p:ext uri="{BB962C8B-B14F-4D97-AF65-F5344CB8AC3E}">
        <p14:creationId xmlns:p14="http://schemas.microsoft.com/office/powerpoint/2010/main" val="54883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863B92-8B6C-43B5-82EE-E7BD6CB4C480}"/>
              </a:ext>
            </a:extLst>
          </p:cNvPr>
          <p:cNvSpPr>
            <a:spLocks noGrp="1"/>
          </p:cNvSpPr>
          <p:nvPr>
            <p:ph type="ctrTitle"/>
          </p:nvPr>
        </p:nvSpPr>
        <p:spPr>
          <a:xfrm>
            <a:off x="5807034" y="2727000"/>
            <a:ext cx="6384966" cy="921200"/>
          </a:xfrm>
        </p:spPr>
        <p:txBody>
          <a:bodyPr/>
          <a:lstStyle/>
          <a:p>
            <a:pPr algn="ctr"/>
            <a:r>
              <a:rPr lang="en-US" sz="6000" dirty="0"/>
              <a:t>Read the Signs</a:t>
            </a:r>
          </a:p>
        </p:txBody>
      </p:sp>
      <p:sp>
        <p:nvSpPr>
          <p:cNvPr id="5" name="Subtitle 4">
            <a:extLst>
              <a:ext uri="{FF2B5EF4-FFF2-40B4-BE49-F238E27FC236}">
                <a16:creationId xmlns:a16="http://schemas.microsoft.com/office/drawing/2014/main" id="{AC472340-F83E-419B-B1D8-9962B229BDC4}"/>
              </a:ext>
            </a:extLst>
          </p:cNvPr>
          <p:cNvSpPr>
            <a:spLocks noGrp="1"/>
          </p:cNvSpPr>
          <p:nvPr>
            <p:ph type="subTitle" idx="1"/>
          </p:nvPr>
        </p:nvSpPr>
        <p:spPr>
          <a:xfrm>
            <a:off x="5807034" y="3529200"/>
            <a:ext cx="6384966" cy="921200"/>
          </a:xfrm>
        </p:spPr>
        <p:txBody>
          <a:bodyPr/>
          <a:lstStyle/>
          <a:p>
            <a:pPr algn="ctr"/>
            <a:endParaRPr lang="en-US" sz="4267" dirty="0"/>
          </a:p>
        </p:txBody>
      </p:sp>
      <p:sp>
        <p:nvSpPr>
          <p:cNvPr id="6" name="Google Shape;137;p16">
            <a:extLst>
              <a:ext uri="{FF2B5EF4-FFF2-40B4-BE49-F238E27FC236}">
                <a16:creationId xmlns:a16="http://schemas.microsoft.com/office/drawing/2014/main" id="{8A18A042-D75F-4211-B822-B098CAA02AB5}"/>
              </a:ext>
            </a:extLst>
          </p:cNvPr>
          <p:cNvSpPr/>
          <p:nvPr/>
        </p:nvSpPr>
        <p:spPr>
          <a:xfrm>
            <a:off x="1998558" y="2868200"/>
            <a:ext cx="731065" cy="1121600"/>
          </a:xfrm>
          <a:prstGeom prst="rect">
            <a:avLst/>
          </a:prstGeom>
        </p:spPr>
        <p:txBody>
          <a:bodyPr>
            <a:prstTxWarp prst="textPlain">
              <a:avLst/>
            </a:prstTxWarp>
          </a:bodyPr>
          <a:lstStyle/>
          <a:p>
            <a:pPr lvl="0" algn="ctr"/>
            <a:r>
              <a:rPr lang="en-US" sz="2400" b="1" dirty="0">
                <a:gradFill>
                  <a:gsLst>
                    <a:gs pos="0">
                      <a:srgbClr val="75DDFF"/>
                    </a:gs>
                    <a:gs pos="100000">
                      <a:srgbClr val="09B1E9"/>
                    </a:gs>
                  </a:gsLst>
                  <a:lin ang="5400012" scaled="0"/>
                </a:gradFill>
                <a:latin typeface="Droid Serif"/>
              </a:rPr>
              <a:t>2</a:t>
            </a:r>
            <a:endParaRPr sz="2400" b="1" dirty="0">
              <a:gradFill>
                <a:gsLst>
                  <a:gs pos="0">
                    <a:srgbClr val="75DDFF"/>
                  </a:gs>
                  <a:gs pos="100000">
                    <a:srgbClr val="09B1E9"/>
                  </a:gs>
                </a:gsLst>
                <a:lin ang="5400012" scaled="0"/>
              </a:gradFill>
              <a:latin typeface="Droid Serif"/>
            </a:endParaRPr>
          </a:p>
        </p:txBody>
      </p:sp>
    </p:spTree>
    <p:extLst>
      <p:ext uri="{BB962C8B-B14F-4D97-AF65-F5344CB8AC3E}">
        <p14:creationId xmlns:p14="http://schemas.microsoft.com/office/powerpoint/2010/main" val="88765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5EEC-CB6E-4607-8C33-FF466C1E372B}"/>
              </a:ext>
            </a:extLst>
          </p:cNvPr>
          <p:cNvSpPr>
            <a:spLocks noGrp="1"/>
          </p:cNvSpPr>
          <p:nvPr>
            <p:ph type="title" idx="4294967295"/>
          </p:nvPr>
        </p:nvSpPr>
        <p:spPr>
          <a:xfrm>
            <a:off x="0" y="1122363"/>
            <a:ext cx="12192000" cy="2840037"/>
          </a:xfrm>
        </p:spPr>
        <p:txBody>
          <a:bodyPr vert="horz" lIns="91440" tIns="45720" rIns="91440" bIns="45720" rtlCol="0" anchor="b">
            <a:normAutofit/>
          </a:bodyPr>
          <a:lstStyle/>
          <a:p>
            <a:pPr algn="ctr"/>
            <a:r>
              <a:rPr lang="en-US" sz="5800" dirty="0">
                <a:solidFill>
                  <a:schemeClr val="accent4">
                    <a:lumMod val="40000"/>
                    <a:lumOff val="60000"/>
                  </a:schemeClr>
                </a:solidFill>
              </a:rPr>
              <a:t>TRANSLATION TOOLS</a:t>
            </a:r>
            <a:endParaRPr lang="en-US" sz="5800" kern="1200" dirty="0">
              <a:solidFill>
                <a:schemeClr val="accent4">
                  <a:lumMod val="40000"/>
                  <a:lumOff val="60000"/>
                </a:schemeClr>
              </a:solidFill>
              <a:latin typeface="+mj-lt"/>
              <a:ea typeface="+mj-ea"/>
              <a:cs typeface="+mj-cs"/>
            </a:endParaRPr>
          </a:p>
        </p:txBody>
      </p:sp>
      <p:cxnSp>
        <p:nvCxnSpPr>
          <p:cNvPr id="4" name="Straight Connector 3">
            <a:extLst>
              <a:ext uri="{FF2B5EF4-FFF2-40B4-BE49-F238E27FC236}">
                <a16:creationId xmlns:a16="http://schemas.microsoft.com/office/drawing/2014/main" id="{7324453E-5F6D-4469-AB86-3C02213BA88E}"/>
              </a:ext>
            </a:extLst>
          </p:cNvPr>
          <p:cNvCxnSpPr/>
          <p:nvPr/>
        </p:nvCxnSpPr>
        <p:spPr>
          <a:xfrm>
            <a:off x="4249270" y="3962400"/>
            <a:ext cx="3693459" cy="0"/>
          </a:xfrm>
          <a:prstGeom prst="line">
            <a:avLst/>
          </a:prstGeom>
          <a:ln w="381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931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294967295"/>
          </p:nvPr>
        </p:nvSpPr>
        <p:spPr>
          <a:xfrm>
            <a:off x="10087745" y="6333135"/>
            <a:ext cx="731600" cy="524800"/>
          </a:xfrm>
          <a:prstGeom prst="rect">
            <a:avLst/>
          </a:prstGeom>
        </p:spPr>
        <p:txBody>
          <a:bodyPr/>
          <a:lstStyle/>
          <a:p>
            <a:fld id="{00000000-1234-1234-1234-123412341234}" type="slidenum">
              <a:rPr lang="en" smtClean="0"/>
              <a:pPr/>
              <a:t>16</a:t>
            </a:fld>
            <a:endParaRPr lang="en"/>
          </a:p>
        </p:txBody>
      </p:sp>
      <p:sp>
        <p:nvSpPr>
          <p:cNvPr id="2" name="Title 1"/>
          <p:cNvSpPr>
            <a:spLocks noGrp="1"/>
          </p:cNvSpPr>
          <p:nvPr>
            <p:ph type="title" idx="4294967295"/>
          </p:nvPr>
        </p:nvSpPr>
        <p:spPr>
          <a:xfrm>
            <a:off x="676345" y="751418"/>
            <a:ext cx="6391207" cy="969433"/>
          </a:xfrm>
        </p:spPr>
        <p:txBody>
          <a:bodyPr/>
          <a:lstStyle/>
          <a:p>
            <a:r>
              <a:rPr lang="en-US" sz="3733" dirty="0"/>
              <a:t>A Case Study: Virgin Media</a:t>
            </a:r>
          </a:p>
        </p:txBody>
      </p:sp>
      <p:grpSp>
        <p:nvGrpSpPr>
          <p:cNvPr id="22" name="Group 21"/>
          <p:cNvGrpSpPr/>
          <p:nvPr/>
        </p:nvGrpSpPr>
        <p:grpSpPr>
          <a:xfrm>
            <a:off x="1" y="6263148"/>
            <a:ext cx="12191999" cy="501445"/>
            <a:chOff x="0" y="4697361"/>
            <a:chExt cx="8192729" cy="376084"/>
          </a:xfrm>
          <a:solidFill>
            <a:schemeClr val="tx1"/>
          </a:solidFill>
        </p:grpSpPr>
        <p:sp>
          <p:nvSpPr>
            <p:cNvPr id="19" name="Rectangle 18"/>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21" name="Straight Connector 20"/>
            <p:cNvCxnSpPr>
              <a:stCxn id="19" idx="1"/>
              <a:endCxn id="19"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4" name="Picture 23" descr="Car Automobile Vehicle - Free vector graphic on Pixab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11" y="6222427"/>
            <a:ext cx="1116651" cy="558325"/>
          </a:xfrm>
          <a:prstGeom prst="rect">
            <a:avLst/>
          </a:prstGeom>
        </p:spPr>
      </p:pic>
      <p:sp>
        <p:nvSpPr>
          <p:cNvPr id="12" name="Text Placeholder 3">
            <a:extLst>
              <a:ext uri="{FF2B5EF4-FFF2-40B4-BE49-F238E27FC236}">
                <a16:creationId xmlns:a16="http://schemas.microsoft.com/office/drawing/2014/main" id="{8BB5A5FA-50B3-413F-A49A-DABA19ACE9EF}"/>
              </a:ext>
            </a:extLst>
          </p:cNvPr>
          <p:cNvSpPr txBox="1">
            <a:spLocks/>
          </p:cNvSpPr>
          <p:nvPr/>
        </p:nvSpPr>
        <p:spPr>
          <a:xfrm>
            <a:off x="1725706" y="1720851"/>
            <a:ext cx="7068400" cy="4215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Telecom company</a:t>
            </a:r>
          </a:p>
          <a:p>
            <a:r>
              <a:rPr lang="en-US"/>
              <a:t>Servicing the UK</a:t>
            </a:r>
          </a:p>
          <a:p>
            <a:r>
              <a:rPr lang="en-US"/>
              <a:t>4.8 million customers</a:t>
            </a:r>
          </a:p>
          <a:p>
            <a:r>
              <a:rPr lang="en-US"/>
              <a:t>Subsidiary of Liberty Global</a:t>
            </a:r>
          </a:p>
          <a:p>
            <a:pPr lvl="1"/>
            <a:r>
              <a:rPr lang="en-US"/>
              <a:t>Publicly traded</a:t>
            </a:r>
          </a:p>
          <a:p>
            <a:pPr lvl="1"/>
            <a:r>
              <a:rPr lang="en-US"/>
              <a:t>Revenue of $11.9B in 2018</a:t>
            </a:r>
          </a:p>
          <a:p>
            <a:pPr lvl="1"/>
            <a:r>
              <a:rPr lang="en-US"/>
              <a:t>20,000 employees</a:t>
            </a:r>
          </a:p>
          <a:p>
            <a:pPr lvl="1"/>
            <a:r>
              <a:rPr lang="en-US"/>
              <a:t>25 million customers</a:t>
            </a:r>
          </a:p>
          <a:p>
            <a:endParaRPr lang="en-US" dirty="0"/>
          </a:p>
        </p:txBody>
      </p:sp>
    </p:spTree>
    <p:extLst>
      <p:ext uri="{BB962C8B-B14F-4D97-AF65-F5344CB8AC3E}">
        <p14:creationId xmlns:p14="http://schemas.microsoft.com/office/powerpoint/2010/main" val="1840003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294967295"/>
          </p:nvPr>
        </p:nvSpPr>
        <p:spPr>
          <a:xfrm>
            <a:off x="10087745" y="6333135"/>
            <a:ext cx="731600" cy="524800"/>
          </a:xfrm>
          <a:prstGeom prst="rect">
            <a:avLst/>
          </a:prstGeom>
        </p:spPr>
        <p:txBody>
          <a:bodyPr/>
          <a:lstStyle/>
          <a:p>
            <a:fld id="{00000000-1234-1234-1234-123412341234}" type="slidenum">
              <a:rPr lang="en" smtClean="0"/>
              <a:pPr/>
              <a:t>17</a:t>
            </a:fld>
            <a:endParaRPr lang="en"/>
          </a:p>
        </p:txBody>
      </p:sp>
      <p:sp>
        <p:nvSpPr>
          <p:cNvPr id="2" name="Title 1"/>
          <p:cNvSpPr>
            <a:spLocks noGrp="1"/>
          </p:cNvSpPr>
          <p:nvPr>
            <p:ph type="title" idx="4294967295"/>
          </p:nvPr>
        </p:nvSpPr>
        <p:spPr>
          <a:xfrm>
            <a:off x="676345" y="751418"/>
            <a:ext cx="6391207" cy="969433"/>
          </a:xfrm>
        </p:spPr>
        <p:txBody>
          <a:bodyPr/>
          <a:lstStyle/>
          <a:p>
            <a:r>
              <a:rPr lang="en-US" sz="3733" dirty="0"/>
              <a:t>A Case Study</a:t>
            </a:r>
          </a:p>
        </p:txBody>
      </p:sp>
      <p:grpSp>
        <p:nvGrpSpPr>
          <p:cNvPr id="22" name="Group 21"/>
          <p:cNvGrpSpPr/>
          <p:nvPr/>
        </p:nvGrpSpPr>
        <p:grpSpPr>
          <a:xfrm>
            <a:off x="1" y="6263148"/>
            <a:ext cx="12191999" cy="501445"/>
            <a:chOff x="0" y="4697361"/>
            <a:chExt cx="8192729" cy="376084"/>
          </a:xfrm>
          <a:solidFill>
            <a:schemeClr val="tx1"/>
          </a:solidFill>
        </p:grpSpPr>
        <p:sp>
          <p:nvSpPr>
            <p:cNvPr id="19" name="Rectangle 18"/>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21" name="Straight Connector 20"/>
            <p:cNvCxnSpPr>
              <a:stCxn id="19" idx="1"/>
              <a:endCxn id="19"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24" name="Picture 23" descr="Car Automobile Vehicle - Free vector graphic on Pixab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11" y="6222427"/>
            <a:ext cx="1116651" cy="558325"/>
          </a:xfrm>
          <a:prstGeom prst="rect">
            <a:avLst/>
          </a:prstGeom>
        </p:spPr>
      </p:pic>
      <p:pic>
        <p:nvPicPr>
          <p:cNvPr id="11" name="Picture 10">
            <a:extLst>
              <a:ext uri="{FF2B5EF4-FFF2-40B4-BE49-F238E27FC236}">
                <a16:creationId xmlns:a16="http://schemas.microsoft.com/office/drawing/2014/main" id="{CC0962BA-B2A0-4F27-81E8-57EA80501025}"/>
              </a:ext>
            </a:extLst>
          </p:cNvPr>
          <p:cNvPicPr>
            <a:picLocks noChangeAspect="1"/>
          </p:cNvPicPr>
          <p:nvPr/>
        </p:nvPicPr>
        <p:blipFill rotWithShape="1">
          <a:blip r:embed="rId4"/>
          <a:srcRect t="857" b="42475"/>
          <a:stretch/>
        </p:blipFill>
        <p:spPr>
          <a:xfrm>
            <a:off x="4658286" y="-1"/>
            <a:ext cx="5905500" cy="3179235"/>
          </a:xfrm>
          <a:prstGeom prst="rect">
            <a:avLst/>
          </a:prstGeom>
        </p:spPr>
      </p:pic>
      <p:pic>
        <p:nvPicPr>
          <p:cNvPr id="20" name="Picture 19">
            <a:extLst>
              <a:ext uri="{FF2B5EF4-FFF2-40B4-BE49-F238E27FC236}">
                <a16:creationId xmlns:a16="http://schemas.microsoft.com/office/drawing/2014/main" id="{760932C4-67BC-485A-BE7F-D11A11A0EF31}"/>
              </a:ext>
            </a:extLst>
          </p:cNvPr>
          <p:cNvPicPr>
            <a:picLocks noChangeAspect="1"/>
          </p:cNvPicPr>
          <p:nvPr/>
        </p:nvPicPr>
        <p:blipFill rotWithShape="1">
          <a:blip r:embed="rId4"/>
          <a:srcRect t="76428"/>
          <a:stretch/>
        </p:blipFill>
        <p:spPr>
          <a:xfrm>
            <a:off x="4504704" y="3214228"/>
            <a:ext cx="7687296" cy="1721416"/>
          </a:xfrm>
          <a:prstGeom prst="rect">
            <a:avLst/>
          </a:prstGeom>
        </p:spPr>
      </p:pic>
      <p:pic>
        <p:nvPicPr>
          <p:cNvPr id="8" name="Picture 7">
            <a:extLst>
              <a:ext uri="{FF2B5EF4-FFF2-40B4-BE49-F238E27FC236}">
                <a16:creationId xmlns:a16="http://schemas.microsoft.com/office/drawing/2014/main" id="{710685A4-158A-4D1F-85FA-C04C9A8AFA50}"/>
              </a:ext>
            </a:extLst>
          </p:cNvPr>
          <p:cNvPicPr>
            <a:picLocks noChangeAspect="1"/>
          </p:cNvPicPr>
          <p:nvPr/>
        </p:nvPicPr>
        <p:blipFill rotWithShape="1">
          <a:blip r:embed="rId5"/>
          <a:srcRect b="1201"/>
          <a:stretch/>
        </p:blipFill>
        <p:spPr>
          <a:xfrm>
            <a:off x="4869953" y="4507236"/>
            <a:ext cx="4448985" cy="1529205"/>
          </a:xfrm>
          <a:prstGeom prst="rect">
            <a:avLst/>
          </a:prstGeom>
        </p:spPr>
      </p:pic>
      <p:sp>
        <p:nvSpPr>
          <p:cNvPr id="3" name="Rectangle 2">
            <a:extLst>
              <a:ext uri="{FF2B5EF4-FFF2-40B4-BE49-F238E27FC236}">
                <a16:creationId xmlns:a16="http://schemas.microsoft.com/office/drawing/2014/main" id="{AAF2E5C0-24D6-4362-9294-5DE35F5851C7}"/>
              </a:ext>
            </a:extLst>
          </p:cNvPr>
          <p:cNvSpPr/>
          <p:nvPr/>
        </p:nvSpPr>
        <p:spPr>
          <a:xfrm>
            <a:off x="5713228" y="3983233"/>
            <a:ext cx="272902" cy="262649"/>
          </a:xfrm>
          <a:prstGeom prst="rect">
            <a:avLst/>
          </a:prstGeom>
          <a:solidFill>
            <a:srgbClr val="C0C0C0"/>
          </a:solidFill>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314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6071481-19B8-4EA4-9FBF-DFA6FC948F47}"/>
              </a:ext>
            </a:extLst>
          </p:cNvPr>
          <p:cNvPicPr>
            <a:picLocks noChangeAspect="1"/>
          </p:cNvPicPr>
          <p:nvPr/>
        </p:nvPicPr>
        <p:blipFill rotWithShape="1">
          <a:blip r:embed="rId3"/>
          <a:srcRect t="76428"/>
          <a:stretch/>
        </p:blipFill>
        <p:spPr>
          <a:xfrm>
            <a:off x="4504704" y="3214228"/>
            <a:ext cx="7687296" cy="1721416"/>
          </a:xfrm>
          <a:prstGeom prst="rect">
            <a:avLst/>
          </a:prstGeom>
        </p:spPr>
      </p:pic>
      <p:pic>
        <p:nvPicPr>
          <p:cNvPr id="24" name="Picture 23">
            <a:extLst>
              <a:ext uri="{FF2B5EF4-FFF2-40B4-BE49-F238E27FC236}">
                <a16:creationId xmlns:a16="http://schemas.microsoft.com/office/drawing/2014/main" id="{521F8BCD-B53D-4CDF-9C54-4080EE676DE8}"/>
              </a:ext>
            </a:extLst>
          </p:cNvPr>
          <p:cNvPicPr>
            <a:picLocks noChangeAspect="1"/>
          </p:cNvPicPr>
          <p:nvPr/>
        </p:nvPicPr>
        <p:blipFill rotWithShape="1">
          <a:blip r:embed="rId4"/>
          <a:srcRect b="1201"/>
          <a:stretch/>
        </p:blipFill>
        <p:spPr>
          <a:xfrm>
            <a:off x="4869953" y="4507236"/>
            <a:ext cx="4448985" cy="1529205"/>
          </a:xfrm>
          <a:prstGeom prst="rect">
            <a:avLst/>
          </a:prstGeom>
        </p:spPr>
      </p:pic>
      <p:pic>
        <p:nvPicPr>
          <p:cNvPr id="28" name="Picture 27">
            <a:extLst>
              <a:ext uri="{FF2B5EF4-FFF2-40B4-BE49-F238E27FC236}">
                <a16:creationId xmlns:a16="http://schemas.microsoft.com/office/drawing/2014/main" id="{EA2A6A0D-4E5E-4BB5-B2A7-A9D87CC77A02}"/>
              </a:ext>
            </a:extLst>
          </p:cNvPr>
          <p:cNvPicPr>
            <a:picLocks noChangeAspect="1"/>
          </p:cNvPicPr>
          <p:nvPr/>
        </p:nvPicPr>
        <p:blipFill rotWithShape="1">
          <a:blip r:embed="rId3"/>
          <a:srcRect t="857" b="42475"/>
          <a:stretch/>
        </p:blipFill>
        <p:spPr>
          <a:xfrm>
            <a:off x="4658286" y="-1"/>
            <a:ext cx="5905500" cy="3179235"/>
          </a:xfrm>
          <a:prstGeom prst="rect">
            <a:avLst/>
          </a:prstGeom>
        </p:spPr>
      </p:pic>
      <p:grpSp>
        <p:nvGrpSpPr>
          <p:cNvPr id="14" name="Group 13">
            <a:extLst>
              <a:ext uri="{FF2B5EF4-FFF2-40B4-BE49-F238E27FC236}">
                <a16:creationId xmlns:a16="http://schemas.microsoft.com/office/drawing/2014/main" id="{44A5AFE5-25AC-45DC-B6EC-763F202F551A}"/>
              </a:ext>
            </a:extLst>
          </p:cNvPr>
          <p:cNvGrpSpPr/>
          <p:nvPr/>
        </p:nvGrpSpPr>
        <p:grpSpPr>
          <a:xfrm>
            <a:off x="1" y="6263148"/>
            <a:ext cx="12191999" cy="501445"/>
            <a:chOff x="0" y="4697361"/>
            <a:chExt cx="8192729" cy="376084"/>
          </a:xfrm>
          <a:solidFill>
            <a:schemeClr val="tx1"/>
          </a:solidFill>
        </p:grpSpPr>
        <p:sp>
          <p:nvSpPr>
            <p:cNvPr id="17" name="Rectangle 16">
              <a:extLst>
                <a:ext uri="{FF2B5EF4-FFF2-40B4-BE49-F238E27FC236}">
                  <a16:creationId xmlns:a16="http://schemas.microsoft.com/office/drawing/2014/main" id="{8F0F38D1-A362-4E37-A567-9D0C532B7D54}"/>
                </a:ext>
              </a:extLst>
            </p:cNvPr>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18" name="Straight Connector 17">
              <a:extLst>
                <a:ext uri="{FF2B5EF4-FFF2-40B4-BE49-F238E27FC236}">
                  <a16:creationId xmlns:a16="http://schemas.microsoft.com/office/drawing/2014/main" id="{511928FF-23D5-4EA3-9036-11CDF7D7C2BD}"/>
                </a:ext>
              </a:extLst>
            </p:cNvPr>
            <p:cNvCxnSpPr>
              <a:stCxn id="17" idx="1"/>
              <a:endCxn id="17"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00000000-1234-1234-1234-123412341234}" type="slidenum">
              <a:rPr lang="en" smtClean="0"/>
              <a:pPr/>
              <a:t>18</a:t>
            </a:fld>
            <a:endParaRPr lang="en"/>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21936"/>
          <a:stretch/>
        </p:blipFill>
        <p:spPr>
          <a:xfrm rot="20367489">
            <a:off x="737617" y="452101"/>
            <a:ext cx="2217788" cy="2308407"/>
          </a:xfrm>
          <a:prstGeom prst="rect">
            <a:avLst/>
          </a:prstGeom>
        </p:spPr>
      </p:pic>
      <p:sp>
        <p:nvSpPr>
          <p:cNvPr id="9" name="TextBox 8"/>
          <p:cNvSpPr txBox="1"/>
          <p:nvPr/>
        </p:nvSpPr>
        <p:spPr>
          <a:xfrm>
            <a:off x="403123" y="3303639"/>
            <a:ext cx="4355680" cy="666786"/>
          </a:xfrm>
          <a:prstGeom prst="rect">
            <a:avLst/>
          </a:prstGeom>
          <a:noFill/>
        </p:spPr>
        <p:txBody>
          <a:bodyPr wrap="none" rtlCol="0">
            <a:spAutoFit/>
          </a:bodyPr>
          <a:lstStyle/>
          <a:p>
            <a:r>
              <a:rPr lang="en-US" sz="3733" dirty="0">
                <a:solidFill>
                  <a:srgbClr val="16A3E0"/>
                </a:solidFill>
                <a:latin typeface="Droid Serif"/>
                <a:ea typeface="Droid Serif"/>
                <a:cs typeface="Droid Serif"/>
              </a:rPr>
              <a:t>“They are SO nice!”</a:t>
            </a:r>
          </a:p>
        </p:txBody>
      </p:sp>
      <p:sp>
        <p:nvSpPr>
          <p:cNvPr id="3" name="TextBox 2"/>
          <p:cNvSpPr txBox="1"/>
          <p:nvPr/>
        </p:nvSpPr>
        <p:spPr>
          <a:xfrm>
            <a:off x="2856785" y="3976817"/>
            <a:ext cx="1955792" cy="584775"/>
          </a:xfrm>
          <a:prstGeom prst="rect">
            <a:avLst/>
          </a:prstGeom>
          <a:noFill/>
        </p:spPr>
        <p:txBody>
          <a:bodyPr wrap="none" rtlCol="0">
            <a:spAutoFit/>
          </a:bodyPr>
          <a:lstStyle/>
          <a:p>
            <a:r>
              <a:rPr lang="en-US" sz="3200" dirty="0"/>
              <a:t>-7 year old</a:t>
            </a:r>
          </a:p>
        </p:txBody>
      </p:sp>
      <p:sp>
        <p:nvSpPr>
          <p:cNvPr id="7" name="Rectangle 6"/>
          <p:cNvSpPr/>
          <p:nvPr/>
        </p:nvSpPr>
        <p:spPr>
          <a:xfrm>
            <a:off x="7862871" y="1892571"/>
            <a:ext cx="2020717" cy="341112"/>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p:cNvSpPr/>
          <p:nvPr/>
        </p:nvSpPr>
        <p:spPr>
          <a:xfrm>
            <a:off x="5559469" y="3737118"/>
            <a:ext cx="2539851" cy="247229"/>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descr="Car Automobile Vehicle - Free vector graphic on Pixaba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311" y="6222427"/>
            <a:ext cx="1116651" cy="558325"/>
          </a:xfrm>
          <a:prstGeom prst="rect">
            <a:avLst/>
          </a:prstGeom>
        </p:spPr>
      </p:pic>
      <p:sp>
        <p:nvSpPr>
          <p:cNvPr id="19" name="Rectangle 18">
            <a:extLst>
              <a:ext uri="{FF2B5EF4-FFF2-40B4-BE49-F238E27FC236}">
                <a16:creationId xmlns:a16="http://schemas.microsoft.com/office/drawing/2014/main" id="{41714E75-5E11-40B2-872A-66F09FD11B0C}"/>
              </a:ext>
            </a:extLst>
          </p:cNvPr>
          <p:cNvSpPr/>
          <p:nvPr/>
        </p:nvSpPr>
        <p:spPr>
          <a:xfrm>
            <a:off x="5713228" y="3983233"/>
            <a:ext cx="272902" cy="262649"/>
          </a:xfrm>
          <a:prstGeom prst="rect">
            <a:avLst/>
          </a:prstGeom>
          <a:solidFill>
            <a:srgbClr val="C0C0C0"/>
          </a:solidFill>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63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1.85185E-6 L 0.07118 0.00154 " pathEditMode="relative" rAng="0" ptsTypes="AA">
                                      <p:cBhvr>
                                        <p:cTn id="6" dur="5000" fill="hold"/>
                                        <p:tgtEl>
                                          <p:spTgt spid="15"/>
                                        </p:tgtEl>
                                        <p:attrNameLst>
                                          <p:attrName>ppt_x</p:attrName>
                                          <p:attrName>ppt_y</p:attrName>
                                        </p:attrNameLst>
                                      </p:cBhvr>
                                      <p:rCtr x="3559" y="62"/>
                                    </p:animMotion>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95A73F-BA07-48E1-BA0D-DA6BF3A15E00}"/>
              </a:ext>
            </a:extLst>
          </p:cNvPr>
          <p:cNvPicPr>
            <a:picLocks noChangeAspect="1"/>
          </p:cNvPicPr>
          <p:nvPr/>
        </p:nvPicPr>
        <p:blipFill rotWithShape="1">
          <a:blip r:embed="rId3"/>
          <a:srcRect t="76428"/>
          <a:stretch/>
        </p:blipFill>
        <p:spPr>
          <a:xfrm>
            <a:off x="4504704" y="3214228"/>
            <a:ext cx="7687296" cy="1721416"/>
          </a:xfrm>
          <a:prstGeom prst="rect">
            <a:avLst/>
          </a:prstGeom>
        </p:spPr>
      </p:pic>
      <p:pic>
        <p:nvPicPr>
          <p:cNvPr id="23" name="Picture 22">
            <a:extLst>
              <a:ext uri="{FF2B5EF4-FFF2-40B4-BE49-F238E27FC236}">
                <a16:creationId xmlns:a16="http://schemas.microsoft.com/office/drawing/2014/main" id="{F0376895-A12B-4854-AD0C-02A9537297B8}"/>
              </a:ext>
            </a:extLst>
          </p:cNvPr>
          <p:cNvPicPr>
            <a:picLocks noChangeAspect="1"/>
          </p:cNvPicPr>
          <p:nvPr/>
        </p:nvPicPr>
        <p:blipFill rotWithShape="1">
          <a:blip r:embed="rId4"/>
          <a:srcRect b="1201"/>
          <a:stretch/>
        </p:blipFill>
        <p:spPr>
          <a:xfrm>
            <a:off x="4869953" y="4507236"/>
            <a:ext cx="4448985" cy="1529205"/>
          </a:xfrm>
          <a:prstGeom prst="rect">
            <a:avLst/>
          </a:prstGeom>
        </p:spPr>
      </p:pic>
      <p:grpSp>
        <p:nvGrpSpPr>
          <p:cNvPr id="16" name="Group 15">
            <a:extLst>
              <a:ext uri="{FF2B5EF4-FFF2-40B4-BE49-F238E27FC236}">
                <a16:creationId xmlns:a16="http://schemas.microsoft.com/office/drawing/2014/main" id="{F6E766D8-704B-4BAE-84F2-9838C1A0B988}"/>
              </a:ext>
            </a:extLst>
          </p:cNvPr>
          <p:cNvGrpSpPr/>
          <p:nvPr/>
        </p:nvGrpSpPr>
        <p:grpSpPr>
          <a:xfrm>
            <a:off x="1" y="6263148"/>
            <a:ext cx="12191999" cy="501445"/>
            <a:chOff x="0" y="4697361"/>
            <a:chExt cx="8192729" cy="376084"/>
          </a:xfrm>
          <a:solidFill>
            <a:schemeClr val="tx1"/>
          </a:solidFill>
        </p:grpSpPr>
        <p:sp>
          <p:nvSpPr>
            <p:cNvPr id="17" name="Rectangle 16">
              <a:extLst>
                <a:ext uri="{FF2B5EF4-FFF2-40B4-BE49-F238E27FC236}">
                  <a16:creationId xmlns:a16="http://schemas.microsoft.com/office/drawing/2014/main" id="{9941DE3E-B0EA-472E-BC64-F98DEEC06439}"/>
                </a:ext>
              </a:extLst>
            </p:cNvPr>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19" name="Straight Connector 18">
              <a:extLst>
                <a:ext uri="{FF2B5EF4-FFF2-40B4-BE49-F238E27FC236}">
                  <a16:creationId xmlns:a16="http://schemas.microsoft.com/office/drawing/2014/main" id="{7A46830B-E900-4B34-B49B-4AEC48E3CAAF}"/>
                </a:ext>
              </a:extLst>
            </p:cNvPr>
            <p:cNvCxnSpPr>
              <a:stCxn id="17" idx="1"/>
              <a:endCxn id="17"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00000000-1234-1234-1234-123412341234}" type="slidenum">
              <a:rPr lang="en" smtClean="0"/>
              <a:pPr/>
              <a:t>19</a:t>
            </a:fld>
            <a:endParaRPr lang="en"/>
          </a:p>
        </p:txBody>
      </p:sp>
      <p:sp>
        <p:nvSpPr>
          <p:cNvPr id="10" name="TextBox 9"/>
          <p:cNvSpPr txBox="1"/>
          <p:nvPr/>
        </p:nvSpPr>
        <p:spPr>
          <a:xfrm>
            <a:off x="403122" y="2538904"/>
            <a:ext cx="4759924" cy="2390141"/>
          </a:xfrm>
          <a:prstGeom prst="rect">
            <a:avLst/>
          </a:prstGeom>
          <a:noFill/>
        </p:spPr>
        <p:txBody>
          <a:bodyPr wrap="square" rtlCol="0">
            <a:spAutoFit/>
          </a:bodyPr>
          <a:lstStyle/>
          <a:p>
            <a:r>
              <a:rPr lang="en-US" sz="3733" dirty="0">
                <a:solidFill>
                  <a:srgbClr val="16A3E0"/>
                </a:solidFill>
                <a:latin typeface="Droid Serif"/>
                <a:ea typeface="Droid Serif"/>
                <a:cs typeface="Droid Serif"/>
              </a:rPr>
              <a:t>“Uh…Just because it’s illegal doesn’t mean people don’t do it.”</a:t>
            </a:r>
          </a:p>
        </p:txBody>
      </p:sp>
      <p:sp>
        <p:nvSpPr>
          <p:cNvPr id="11" name="TextBox 10"/>
          <p:cNvSpPr txBox="1"/>
          <p:nvPr/>
        </p:nvSpPr>
        <p:spPr>
          <a:xfrm>
            <a:off x="2601285" y="4784419"/>
            <a:ext cx="2164182" cy="584775"/>
          </a:xfrm>
          <a:prstGeom prst="rect">
            <a:avLst/>
          </a:prstGeom>
          <a:noFill/>
        </p:spPr>
        <p:txBody>
          <a:bodyPr wrap="none" rtlCol="0">
            <a:spAutoFit/>
          </a:bodyPr>
          <a:lstStyle/>
          <a:p>
            <a:r>
              <a:rPr lang="en-US" sz="3200" dirty="0"/>
              <a:t>-13 year old</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94259">
            <a:off x="484961" y="447389"/>
            <a:ext cx="2256400" cy="1780513"/>
          </a:xfrm>
          <a:prstGeom prst="rect">
            <a:avLst/>
          </a:prstGeom>
        </p:spPr>
      </p:pic>
      <p:sp>
        <p:nvSpPr>
          <p:cNvPr id="12" name="Rectangle 11"/>
          <p:cNvSpPr/>
          <p:nvPr/>
        </p:nvSpPr>
        <p:spPr>
          <a:xfrm>
            <a:off x="7597715" y="5186367"/>
            <a:ext cx="1012885" cy="326927"/>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descr="Car Automobile Vehicle - Free vector graphic on Pixaba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629" y="6231326"/>
            <a:ext cx="1116651" cy="558325"/>
          </a:xfrm>
          <a:prstGeom prst="rect">
            <a:avLst/>
          </a:prstGeom>
        </p:spPr>
      </p:pic>
      <p:pic>
        <p:nvPicPr>
          <p:cNvPr id="24" name="Picture 23">
            <a:extLst>
              <a:ext uri="{FF2B5EF4-FFF2-40B4-BE49-F238E27FC236}">
                <a16:creationId xmlns:a16="http://schemas.microsoft.com/office/drawing/2014/main" id="{45FA069D-B91C-4675-9D24-9DB065D679E3}"/>
              </a:ext>
            </a:extLst>
          </p:cNvPr>
          <p:cNvPicPr>
            <a:picLocks noChangeAspect="1"/>
          </p:cNvPicPr>
          <p:nvPr/>
        </p:nvPicPr>
        <p:blipFill rotWithShape="1">
          <a:blip r:embed="rId3"/>
          <a:srcRect t="857" b="42475"/>
          <a:stretch/>
        </p:blipFill>
        <p:spPr>
          <a:xfrm>
            <a:off x="4658286" y="-1"/>
            <a:ext cx="5905500" cy="3179235"/>
          </a:xfrm>
          <a:prstGeom prst="rect">
            <a:avLst/>
          </a:prstGeom>
        </p:spPr>
      </p:pic>
      <p:sp>
        <p:nvSpPr>
          <p:cNvPr id="14" name="Rectangle 13">
            <a:extLst>
              <a:ext uri="{FF2B5EF4-FFF2-40B4-BE49-F238E27FC236}">
                <a16:creationId xmlns:a16="http://schemas.microsoft.com/office/drawing/2014/main" id="{3C12B81B-9960-4245-9FB2-3CB1741E055F}"/>
              </a:ext>
            </a:extLst>
          </p:cNvPr>
          <p:cNvSpPr/>
          <p:nvPr/>
        </p:nvSpPr>
        <p:spPr>
          <a:xfrm>
            <a:off x="5713228" y="3983233"/>
            <a:ext cx="272902" cy="262649"/>
          </a:xfrm>
          <a:prstGeom prst="rect">
            <a:avLst/>
          </a:prstGeom>
          <a:solidFill>
            <a:srgbClr val="C0C0C0"/>
          </a:solidFill>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61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2.71605E-6 L 0.14479 -0.00061 " pathEditMode="relative" rAng="0" ptsTypes="AA">
                                      <p:cBhvr>
                                        <p:cTn id="6" dur="5000" fill="hold"/>
                                        <p:tgtEl>
                                          <p:spTgt spid="18"/>
                                        </p:tgtEl>
                                        <p:attrNameLst>
                                          <p:attrName>ppt_x</p:attrName>
                                          <p:attrName>ppt_y</p:attrName>
                                        </p:attrNameLst>
                                      </p:cBhvr>
                                      <p:rCtr x="7240" y="-31"/>
                                    </p:animMotion>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5"/>
          <p:cNvSpPr txBox="1">
            <a:spLocks noGrp="1"/>
          </p:cNvSpPr>
          <p:nvPr>
            <p:ph type="title" idx="4294967295"/>
          </p:nvPr>
        </p:nvSpPr>
        <p:spPr>
          <a:xfrm>
            <a:off x="479861" y="1443572"/>
            <a:ext cx="6671200" cy="970400"/>
          </a:xfrm>
          <a:prstGeom prst="rect">
            <a:avLst/>
          </a:prstGeom>
        </p:spPr>
        <p:txBody>
          <a:bodyPr spcFirstLastPara="1" vert="horz" wrap="square" lIns="121900" tIns="121900" rIns="121900" bIns="121900" rtlCol="0" anchor="b" anchorCtr="0">
            <a:noAutofit/>
          </a:bodyPr>
          <a:lstStyle/>
          <a:p>
            <a:pPr>
              <a:spcBef>
                <a:spcPts val="0"/>
              </a:spcBef>
            </a:pPr>
            <a:r>
              <a:rPr lang="en" sz="8000" dirty="0">
                <a:solidFill>
                  <a:srgbClr val="16A3E0"/>
                </a:solidFill>
              </a:rPr>
              <a:t>Hello!</a:t>
            </a:r>
            <a:endParaRPr sz="8000" dirty="0">
              <a:solidFill>
                <a:srgbClr val="16A3E0"/>
              </a:solidFill>
            </a:endParaRPr>
          </a:p>
        </p:txBody>
      </p:sp>
      <p:sp>
        <p:nvSpPr>
          <p:cNvPr id="128" name="Google Shape;128;p15"/>
          <p:cNvSpPr txBox="1">
            <a:spLocks noGrp="1"/>
          </p:cNvSpPr>
          <p:nvPr>
            <p:ph type="body" idx="4294967295"/>
          </p:nvPr>
        </p:nvSpPr>
        <p:spPr>
          <a:xfrm>
            <a:off x="479861" y="2274305"/>
            <a:ext cx="6671200" cy="1151568"/>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 sz="5867" b="1" dirty="0"/>
              <a:t>I’m Angela Pinney</a:t>
            </a:r>
          </a:p>
          <a:p>
            <a:pPr marL="0" indent="0">
              <a:spcBef>
                <a:spcPts val="800"/>
              </a:spcBef>
              <a:buNone/>
            </a:pPr>
            <a:br>
              <a:rPr lang="en-US" sz="4000" dirty="0"/>
            </a:br>
            <a:r>
              <a:rPr lang="en-US" sz="4000" dirty="0"/>
              <a:t>Senior </a:t>
            </a:r>
            <a:r>
              <a:rPr lang="en" sz="4000" dirty="0"/>
              <a:t>Applica</a:t>
            </a:r>
            <a:r>
              <a:rPr lang="en-US" sz="4000" dirty="0" err="1"/>
              <a:t>ti</a:t>
            </a:r>
            <a:r>
              <a:rPr lang="en" sz="4000" dirty="0"/>
              <a:t>o</a:t>
            </a:r>
            <a:r>
              <a:rPr lang="en-US" sz="4000" dirty="0"/>
              <a:t>n</a:t>
            </a:r>
            <a:r>
              <a:rPr lang="en" sz="4000" dirty="0"/>
              <a:t> </a:t>
            </a:r>
            <a:r>
              <a:rPr lang="en-US" sz="4000" dirty="0"/>
              <a:t>Architect</a:t>
            </a:r>
          </a:p>
          <a:p>
            <a:pPr marL="0" indent="0">
              <a:spcBef>
                <a:spcPts val="800"/>
              </a:spcBef>
              <a:buNone/>
            </a:pPr>
            <a:r>
              <a:rPr lang="en-US" sz="4000" b="1" dirty="0"/>
              <a:t>Applied Systems, Inc.</a:t>
            </a:r>
            <a:endParaRPr lang="en" sz="4000" b="1" dirty="0"/>
          </a:p>
        </p:txBody>
      </p:sp>
      <p:sp>
        <p:nvSpPr>
          <p:cNvPr id="130" name="Google Shape;130;p15"/>
          <p:cNvSpPr txBox="1">
            <a:spLocks noGrp="1"/>
          </p:cNvSpPr>
          <p:nvPr>
            <p:ph type="sldNum" idx="4294967295"/>
          </p:nvPr>
        </p:nvSpPr>
        <p:spPr>
          <a:xfrm>
            <a:off x="10087745" y="63331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a:t>
            </a:fld>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438" r="19946"/>
          <a:stretch/>
        </p:blipFill>
        <p:spPr>
          <a:xfrm>
            <a:off x="8178800" y="0"/>
            <a:ext cx="4013200" cy="6858000"/>
          </a:xfrm>
          <a:prstGeom prst="rect">
            <a:avLst/>
          </a:prstGeom>
        </p:spPr>
      </p:pic>
      <p:pic>
        <p:nvPicPr>
          <p:cNvPr id="10" name="Picture 9"/>
          <p:cNvPicPr>
            <a:picLocks noChangeAspect="1"/>
          </p:cNvPicPr>
          <p:nvPr/>
        </p:nvPicPr>
        <p:blipFill>
          <a:blip r:embed="rId4"/>
          <a:stretch>
            <a:fillRect/>
          </a:stretch>
        </p:blipFill>
        <p:spPr>
          <a:xfrm>
            <a:off x="479861" y="6122865"/>
            <a:ext cx="595825" cy="577009"/>
          </a:xfrm>
          <a:prstGeom prst="rect">
            <a:avLst/>
          </a:prstGeom>
        </p:spPr>
      </p:pic>
      <p:pic>
        <p:nvPicPr>
          <p:cNvPr id="11" name="Picture 10"/>
          <p:cNvPicPr>
            <a:picLocks noChangeAspect="1"/>
          </p:cNvPicPr>
          <p:nvPr/>
        </p:nvPicPr>
        <p:blipFill>
          <a:blip r:embed="rId5"/>
          <a:stretch>
            <a:fillRect/>
          </a:stretch>
        </p:blipFill>
        <p:spPr>
          <a:xfrm>
            <a:off x="6701348" y="6147990"/>
            <a:ext cx="600571" cy="572729"/>
          </a:xfrm>
          <a:prstGeom prst="rect">
            <a:avLst/>
          </a:prstGeom>
        </p:spPr>
      </p:pic>
      <p:pic>
        <p:nvPicPr>
          <p:cNvPr id="12" name="Picture 11"/>
          <p:cNvPicPr>
            <a:picLocks noChangeAspect="1"/>
          </p:cNvPicPr>
          <p:nvPr/>
        </p:nvPicPr>
        <p:blipFill>
          <a:blip r:embed="rId6"/>
          <a:stretch>
            <a:fillRect/>
          </a:stretch>
        </p:blipFill>
        <p:spPr>
          <a:xfrm>
            <a:off x="7364645" y="6122865"/>
            <a:ext cx="600571" cy="622980"/>
          </a:xfrm>
          <a:prstGeom prst="rect">
            <a:avLst/>
          </a:prstGeom>
        </p:spPr>
      </p:pic>
      <p:sp>
        <p:nvSpPr>
          <p:cNvPr id="13" name="TextBox 12"/>
          <p:cNvSpPr txBox="1"/>
          <p:nvPr/>
        </p:nvSpPr>
        <p:spPr>
          <a:xfrm>
            <a:off x="1165133" y="6047797"/>
            <a:ext cx="2068002" cy="584775"/>
          </a:xfrm>
          <a:prstGeom prst="rect">
            <a:avLst/>
          </a:prstGeom>
          <a:noFill/>
        </p:spPr>
        <p:txBody>
          <a:bodyPr wrap="none" rtlCol="0">
            <a:spAutoFit/>
          </a:bodyPr>
          <a:lstStyle/>
          <a:p>
            <a:r>
              <a:rPr lang="en-US" sz="3200" dirty="0"/>
              <a:t>@</a:t>
            </a:r>
            <a:r>
              <a:rPr lang="en-US" sz="3200" dirty="0" err="1"/>
              <a:t>apcacher</a:t>
            </a:r>
            <a:endParaRPr lang="en-US" sz="3200" dirty="0"/>
          </a:p>
        </p:txBody>
      </p:sp>
    </p:spTree>
    <p:extLst>
      <p:ext uri="{BB962C8B-B14F-4D97-AF65-F5344CB8AC3E}">
        <p14:creationId xmlns:p14="http://schemas.microsoft.com/office/powerpoint/2010/main" val="3054520572"/>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5B762E4-E20F-4846-8148-9C91BED9932D}"/>
              </a:ext>
            </a:extLst>
          </p:cNvPr>
          <p:cNvPicPr>
            <a:picLocks noChangeAspect="1"/>
          </p:cNvPicPr>
          <p:nvPr/>
        </p:nvPicPr>
        <p:blipFill rotWithShape="1">
          <a:blip r:embed="rId3"/>
          <a:srcRect t="857" b="42475"/>
          <a:stretch/>
        </p:blipFill>
        <p:spPr>
          <a:xfrm>
            <a:off x="4658286" y="-1"/>
            <a:ext cx="5905500" cy="3179235"/>
          </a:xfrm>
          <a:prstGeom prst="rect">
            <a:avLst/>
          </a:prstGeom>
        </p:spPr>
      </p:pic>
      <p:pic>
        <p:nvPicPr>
          <p:cNvPr id="15" name="Picture 14">
            <a:extLst>
              <a:ext uri="{FF2B5EF4-FFF2-40B4-BE49-F238E27FC236}">
                <a16:creationId xmlns:a16="http://schemas.microsoft.com/office/drawing/2014/main" id="{BB05855F-B20A-46FF-A0D9-88C11AF73F67}"/>
              </a:ext>
            </a:extLst>
          </p:cNvPr>
          <p:cNvPicPr>
            <a:picLocks noChangeAspect="1"/>
          </p:cNvPicPr>
          <p:nvPr/>
        </p:nvPicPr>
        <p:blipFill rotWithShape="1">
          <a:blip r:embed="rId3"/>
          <a:srcRect t="76428"/>
          <a:stretch/>
        </p:blipFill>
        <p:spPr>
          <a:xfrm>
            <a:off x="4504704" y="3214228"/>
            <a:ext cx="7687296" cy="1721416"/>
          </a:xfrm>
          <a:prstGeom prst="rect">
            <a:avLst/>
          </a:prstGeom>
        </p:spPr>
      </p:pic>
      <p:pic>
        <p:nvPicPr>
          <p:cNvPr id="23" name="Picture 22">
            <a:extLst>
              <a:ext uri="{FF2B5EF4-FFF2-40B4-BE49-F238E27FC236}">
                <a16:creationId xmlns:a16="http://schemas.microsoft.com/office/drawing/2014/main" id="{1815A880-20F7-4988-B96D-3BD61F7F665A}"/>
              </a:ext>
            </a:extLst>
          </p:cNvPr>
          <p:cNvPicPr>
            <a:picLocks noChangeAspect="1"/>
          </p:cNvPicPr>
          <p:nvPr/>
        </p:nvPicPr>
        <p:blipFill rotWithShape="1">
          <a:blip r:embed="rId4"/>
          <a:srcRect b="1201"/>
          <a:stretch/>
        </p:blipFill>
        <p:spPr>
          <a:xfrm>
            <a:off x="4869953" y="4507236"/>
            <a:ext cx="4448985" cy="1529205"/>
          </a:xfrm>
          <a:prstGeom prst="rect">
            <a:avLst/>
          </a:prstGeom>
        </p:spPr>
      </p:pic>
      <p:grpSp>
        <p:nvGrpSpPr>
          <p:cNvPr id="17" name="Group 16">
            <a:extLst>
              <a:ext uri="{FF2B5EF4-FFF2-40B4-BE49-F238E27FC236}">
                <a16:creationId xmlns:a16="http://schemas.microsoft.com/office/drawing/2014/main" id="{39AA16C9-11DF-4E80-BEB7-C03020842F41}"/>
              </a:ext>
            </a:extLst>
          </p:cNvPr>
          <p:cNvGrpSpPr/>
          <p:nvPr/>
        </p:nvGrpSpPr>
        <p:grpSpPr>
          <a:xfrm>
            <a:off x="1" y="6263148"/>
            <a:ext cx="12191999" cy="501445"/>
            <a:chOff x="0" y="4697361"/>
            <a:chExt cx="8192729" cy="376084"/>
          </a:xfrm>
          <a:solidFill>
            <a:schemeClr val="tx1"/>
          </a:solidFill>
        </p:grpSpPr>
        <p:sp>
          <p:nvSpPr>
            <p:cNvPr id="18" name="Rectangle 17">
              <a:extLst>
                <a:ext uri="{FF2B5EF4-FFF2-40B4-BE49-F238E27FC236}">
                  <a16:creationId xmlns:a16="http://schemas.microsoft.com/office/drawing/2014/main" id="{CFE389E3-E4D8-400B-ACEA-8B76C4093991}"/>
                </a:ext>
              </a:extLst>
            </p:cNvPr>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19" name="Straight Connector 18">
              <a:extLst>
                <a:ext uri="{FF2B5EF4-FFF2-40B4-BE49-F238E27FC236}">
                  <a16:creationId xmlns:a16="http://schemas.microsoft.com/office/drawing/2014/main" id="{1F6D47C8-F9F4-41EA-9697-BE5AFDF2FF16}"/>
                </a:ext>
              </a:extLst>
            </p:cNvPr>
            <p:cNvCxnSpPr>
              <a:stCxn id="18" idx="1"/>
              <a:endCxn id="18"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00000000-1234-1234-1234-123412341234}" type="slidenum">
              <a:rPr lang="en" smtClean="0"/>
              <a:pPr/>
              <a:t>20</a:t>
            </a:fld>
            <a:endParaRPr lang="en"/>
          </a:p>
        </p:txBody>
      </p:sp>
      <p:sp>
        <p:nvSpPr>
          <p:cNvPr id="10" name="TextBox 9"/>
          <p:cNvSpPr txBox="1"/>
          <p:nvPr/>
        </p:nvSpPr>
        <p:spPr>
          <a:xfrm>
            <a:off x="403123" y="2905643"/>
            <a:ext cx="4473677" cy="1241237"/>
          </a:xfrm>
          <a:prstGeom prst="rect">
            <a:avLst/>
          </a:prstGeom>
          <a:noFill/>
        </p:spPr>
        <p:txBody>
          <a:bodyPr wrap="square" rtlCol="0">
            <a:spAutoFit/>
          </a:bodyPr>
          <a:lstStyle/>
          <a:p>
            <a:r>
              <a:rPr lang="en-US" sz="3733" dirty="0">
                <a:solidFill>
                  <a:srgbClr val="16A3E0"/>
                </a:solidFill>
                <a:latin typeface="Droid Serif"/>
                <a:ea typeface="Droid Serif"/>
                <a:cs typeface="Droid Serif"/>
              </a:rPr>
              <a:t>“This is why I’m not on social media.”</a:t>
            </a:r>
          </a:p>
        </p:txBody>
      </p:sp>
      <p:sp>
        <p:nvSpPr>
          <p:cNvPr id="11" name="TextBox 10"/>
          <p:cNvSpPr txBox="1"/>
          <p:nvPr/>
        </p:nvSpPr>
        <p:spPr>
          <a:xfrm>
            <a:off x="2247371" y="4518162"/>
            <a:ext cx="2296206" cy="584775"/>
          </a:xfrm>
          <a:prstGeom prst="rect">
            <a:avLst/>
          </a:prstGeom>
          <a:noFill/>
        </p:spPr>
        <p:txBody>
          <a:bodyPr wrap="none" rtlCol="0">
            <a:spAutoFit/>
          </a:bodyPr>
          <a:lstStyle/>
          <a:p>
            <a:r>
              <a:rPr lang="en-US" sz="3200" dirty="0"/>
              <a:t>-Anonymous</a:t>
            </a:r>
          </a:p>
        </p:txBody>
      </p:sp>
      <p:sp>
        <p:nvSpPr>
          <p:cNvPr id="12" name="Rectangle 11"/>
          <p:cNvSpPr/>
          <p:nvPr/>
        </p:nvSpPr>
        <p:spPr>
          <a:xfrm>
            <a:off x="5394620" y="2232212"/>
            <a:ext cx="2982898" cy="307940"/>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descr="File:No perso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688" y="337909"/>
            <a:ext cx="1651683" cy="2202243"/>
          </a:xfrm>
          <a:prstGeom prst="rect">
            <a:avLst/>
          </a:prstGeom>
        </p:spPr>
      </p:pic>
      <p:pic>
        <p:nvPicPr>
          <p:cNvPr id="16" name="Picture 15" descr="Car Automobile Vehicle - Free vector graphic on Pixaba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4772" y="6222427"/>
            <a:ext cx="1116651" cy="558325"/>
          </a:xfrm>
          <a:prstGeom prst="rect">
            <a:avLst/>
          </a:prstGeom>
        </p:spPr>
      </p:pic>
      <p:sp>
        <p:nvSpPr>
          <p:cNvPr id="14" name="Rectangle 13">
            <a:extLst>
              <a:ext uri="{FF2B5EF4-FFF2-40B4-BE49-F238E27FC236}">
                <a16:creationId xmlns:a16="http://schemas.microsoft.com/office/drawing/2014/main" id="{BD8D93A1-197B-4673-90FF-42484EA27F02}"/>
              </a:ext>
            </a:extLst>
          </p:cNvPr>
          <p:cNvSpPr/>
          <p:nvPr/>
        </p:nvSpPr>
        <p:spPr>
          <a:xfrm>
            <a:off x="5713228" y="3983233"/>
            <a:ext cx="272902" cy="262649"/>
          </a:xfrm>
          <a:prstGeom prst="rect">
            <a:avLst/>
          </a:prstGeom>
          <a:solidFill>
            <a:srgbClr val="C0C0C0"/>
          </a:solidFill>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28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1.85185E-6 L 0.03194 -0.00062 " pathEditMode="relative" rAng="0" ptsTypes="AA">
                                      <p:cBhvr>
                                        <p:cTn id="6" dur="5000" fill="hold"/>
                                        <p:tgtEl>
                                          <p:spTgt spid="16"/>
                                        </p:tgtEl>
                                        <p:attrNameLst>
                                          <p:attrName>ppt_x</p:attrName>
                                          <p:attrName>ppt_y</p:attrName>
                                        </p:attrNameLst>
                                      </p:cBhvr>
                                      <p:rCtr x="1597" y="-31"/>
                                    </p:animMotion>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221450-4DF4-452A-BB08-E7F563DC147C}"/>
              </a:ext>
            </a:extLst>
          </p:cNvPr>
          <p:cNvPicPr>
            <a:picLocks noChangeAspect="1"/>
          </p:cNvPicPr>
          <p:nvPr/>
        </p:nvPicPr>
        <p:blipFill rotWithShape="1">
          <a:blip r:embed="rId3"/>
          <a:srcRect t="76428"/>
          <a:stretch/>
        </p:blipFill>
        <p:spPr>
          <a:xfrm>
            <a:off x="4504704" y="3214228"/>
            <a:ext cx="7687296" cy="1721416"/>
          </a:xfrm>
          <a:prstGeom prst="rect">
            <a:avLst/>
          </a:prstGeom>
        </p:spPr>
      </p:pic>
      <p:pic>
        <p:nvPicPr>
          <p:cNvPr id="16" name="Picture 15">
            <a:extLst>
              <a:ext uri="{FF2B5EF4-FFF2-40B4-BE49-F238E27FC236}">
                <a16:creationId xmlns:a16="http://schemas.microsoft.com/office/drawing/2014/main" id="{EA81257D-644C-4D8D-8EE4-1EF8C93406BF}"/>
              </a:ext>
            </a:extLst>
          </p:cNvPr>
          <p:cNvPicPr>
            <a:picLocks noChangeAspect="1"/>
          </p:cNvPicPr>
          <p:nvPr/>
        </p:nvPicPr>
        <p:blipFill rotWithShape="1">
          <a:blip r:embed="rId4"/>
          <a:srcRect b="1201"/>
          <a:stretch/>
        </p:blipFill>
        <p:spPr>
          <a:xfrm>
            <a:off x="4869953" y="4507236"/>
            <a:ext cx="4448985" cy="1529205"/>
          </a:xfrm>
          <a:prstGeom prst="rect">
            <a:avLst/>
          </a:prstGeom>
        </p:spPr>
      </p:pic>
      <p:grpSp>
        <p:nvGrpSpPr>
          <p:cNvPr id="17" name="Group 16">
            <a:extLst>
              <a:ext uri="{FF2B5EF4-FFF2-40B4-BE49-F238E27FC236}">
                <a16:creationId xmlns:a16="http://schemas.microsoft.com/office/drawing/2014/main" id="{8E583AF7-0BE7-4626-A29E-511149997FED}"/>
              </a:ext>
            </a:extLst>
          </p:cNvPr>
          <p:cNvGrpSpPr/>
          <p:nvPr/>
        </p:nvGrpSpPr>
        <p:grpSpPr>
          <a:xfrm>
            <a:off x="1" y="6263148"/>
            <a:ext cx="12191999" cy="501445"/>
            <a:chOff x="0" y="4697361"/>
            <a:chExt cx="8192729" cy="376084"/>
          </a:xfrm>
          <a:solidFill>
            <a:schemeClr val="tx1"/>
          </a:solidFill>
        </p:grpSpPr>
        <p:sp>
          <p:nvSpPr>
            <p:cNvPr id="19" name="Rectangle 18">
              <a:extLst>
                <a:ext uri="{FF2B5EF4-FFF2-40B4-BE49-F238E27FC236}">
                  <a16:creationId xmlns:a16="http://schemas.microsoft.com/office/drawing/2014/main" id="{4ADEB180-4B76-487A-88FF-E073347B367A}"/>
                </a:ext>
              </a:extLst>
            </p:cNvPr>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20" name="Straight Connector 19">
              <a:extLst>
                <a:ext uri="{FF2B5EF4-FFF2-40B4-BE49-F238E27FC236}">
                  <a16:creationId xmlns:a16="http://schemas.microsoft.com/office/drawing/2014/main" id="{1DE3FEE5-D407-4F0D-BED0-83A8824D06B6}"/>
                </a:ext>
              </a:extLst>
            </p:cNvPr>
            <p:cNvCxnSpPr>
              <a:stCxn id="19" idx="1"/>
              <a:endCxn id="19"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00000000-1234-1234-1234-123412341234}" type="slidenum">
              <a:rPr lang="en" smtClean="0"/>
              <a:pPr/>
              <a:t>21</a:t>
            </a:fld>
            <a:endParaRPr lang="en"/>
          </a:p>
        </p:txBody>
      </p:sp>
      <p:sp>
        <p:nvSpPr>
          <p:cNvPr id="10" name="TextBox 9"/>
          <p:cNvSpPr txBox="1"/>
          <p:nvPr/>
        </p:nvSpPr>
        <p:spPr>
          <a:xfrm>
            <a:off x="403123" y="2478923"/>
            <a:ext cx="4473677" cy="1815690"/>
          </a:xfrm>
          <a:prstGeom prst="rect">
            <a:avLst/>
          </a:prstGeom>
          <a:noFill/>
        </p:spPr>
        <p:txBody>
          <a:bodyPr wrap="square" rtlCol="0">
            <a:spAutoFit/>
          </a:bodyPr>
          <a:lstStyle/>
          <a:p>
            <a:r>
              <a:rPr lang="en-US" sz="3733" dirty="0">
                <a:solidFill>
                  <a:srgbClr val="16A3E0"/>
                </a:solidFill>
                <a:latin typeface="Droid Serif"/>
                <a:ea typeface="Droid Serif"/>
                <a:cs typeface="Droid Serif"/>
              </a:rPr>
              <a:t>“They store their passwords in plain text? </a:t>
            </a:r>
            <a:r>
              <a:rPr lang="en-US" sz="3733" dirty="0" err="1">
                <a:solidFill>
                  <a:srgbClr val="16A3E0"/>
                </a:solidFill>
                <a:latin typeface="Droid Serif"/>
                <a:ea typeface="Droid Serif"/>
                <a:cs typeface="Droid Serif"/>
              </a:rPr>
              <a:t>Geesh</a:t>
            </a:r>
            <a:r>
              <a:rPr lang="en-US" sz="3733" dirty="0">
                <a:solidFill>
                  <a:srgbClr val="16A3E0"/>
                </a:solidFill>
                <a:latin typeface="Droid Serif"/>
                <a:ea typeface="Droid Serif"/>
                <a:cs typeface="Droid Serif"/>
              </a:rPr>
              <a:t>.”</a:t>
            </a:r>
          </a:p>
        </p:txBody>
      </p:sp>
      <p:sp>
        <p:nvSpPr>
          <p:cNvPr id="11" name="TextBox 10"/>
          <p:cNvSpPr txBox="1"/>
          <p:nvPr/>
        </p:nvSpPr>
        <p:spPr>
          <a:xfrm>
            <a:off x="2151685" y="4271501"/>
            <a:ext cx="2604431" cy="1077218"/>
          </a:xfrm>
          <a:prstGeom prst="rect">
            <a:avLst/>
          </a:prstGeom>
          <a:noFill/>
        </p:spPr>
        <p:txBody>
          <a:bodyPr wrap="none" rtlCol="0">
            <a:spAutoFit/>
          </a:bodyPr>
          <a:lstStyle/>
          <a:p>
            <a:r>
              <a:rPr lang="en-US" sz="3200" dirty="0"/>
              <a:t>- 40+ year old</a:t>
            </a:r>
            <a:br>
              <a:rPr lang="en-US" sz="3200" dirty="0"/>
            </a:br>
            <a:r>
              <a:rPr lang="en-US" sz="3200" dirty="0"/>
              <a:t>IT Professional</a:t>
            </a:r>
          </a:p>
        </p:txBody>
      </p:sp>
      <p:sp>
        <p:nvSpPr>
          <p:cNvPr id="12" name="Rectangle 11"/>
          <p:cNvSpPr/>
          <p:nvPr/>
        </p:nvSpPr>
        <p:spPr>
          <a:xfrm>
            <a:off x="5534774" y="3939390"/>
            <a:ext cx="6379320" cy="524728"/>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r="43811"/>
          <a:stretch/>
        </p:blipFill>
        <p:spPr>
          <a:xfrm rot="20186746">
            <a:off x="471745" y="245335"/>
            <a:ext cx="1145953" cy="1911223"/>
          </a:xfrm>
          <a:prstGeom prst="rect">
            <a:avLst/>
          </a:prstGeom>
        </p:spPr>
      </p:pic>
      <p:pic>
        <p:nvPicPr>
          <p:cNvPr id="18" name="Picture 17" descr="Car Automobile Vehicle - Free vector graphic on Pixaba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0788" y="6222427"/>
            <a:ext cx="1116651" cy="558325"/>
          </a:xfrm>
          <a:prstGeom prst="rect">
            <a:avLst/>
          </a:prstGeom>
        </p:spPr>
      </p:pic>
      <p:pic>
        <p:nvPicPr>
          <p:cNvPr id="24" name="Picture 23">
            <a:extLst>
              <a:ext uri="{FF2B5EF4-FFF2-40B4-BE49-F238E27FC236}">
                <a16:creationId xmlns:a16="http://schemas.microsoft.com/office/drawing/2014/main" id="{24894DA4-5831-4D05-A4EE-EB81DAF3600A}"/>
              </a:ext>
            </a:extLst>
          </p:cNvPr>
          <p:cNvPicPr>
            <a:picLocks noChangeAspect="1"/>
          </p:cNvPicPr>
          <p:nvPr/>
        </p:nvPicPr>
        <p:blipFill rotWithShape="1">
          <a:blip r:embed="rId3"/>
          <a:srcRect t="857" b="42475"/>
          <a:stretch/>
        </p:blipFill>
        <p:spPr>
          <a:xfrm>
            <a:off x="4658286" y="-1"/>
            <a:ext cx="5905500" cy="3179235"/>
          </a:xfrm>
          <a:prstGeom prst="rect">
            <a:avLst/>
          </a:prstGeom>
        </p:spPr>
      </p:pic>
      <p:sp>
        <p:nvSpPr>
          <p:cNvPr id="14" name="Rectangle 13">
            <a:extLst>
              <a:ext uri="{FF2B5EF4-FFF2-40B4-BE49-F238E27FC236}">
                <a16:creationId xmlns:a16="http://schemas.microsoft.com/office/drawing/2014/main" id="{B358BC51-0A3A-4CAD-9995-90889147033D}"/>
              </a:ext>
            </a:extLst>
          </p:cNvPr>
          <p:cNvSpPr/>
          <p:nvPr/>
        </p:nvSpPr>
        <p:spPr>
          <a:xfrm>
            <a:off x="5713228" y="3983233"/>
            <a:ext cx="272902" cy="262649"/>
          </a:xfrm>
          <a:prstGeom prst="rect">
            <a:avLst/>
          </a:prstGeom>
          <a:solidFill>
            <a:srgbClr val="C0C0C0"/>
          </a:solidFill>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4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85185E-6 L 0.15052 -0.00062 " pathEditMode="relative" rAng="0" ptsTypes="AA">
                                      <p:cBhvr>
                                        <p:cTn id="6" dur="5000" fill="hold"/>
                                        <p:tgtEl>
                                          <p:spTgt spid="18"/>
                                        </p:tgtEl>
                                        <p:attrNameLst>
                                          <p:attrName>ppt_x</p:attrName>
                                          <p:attrName>ppt_y</p:attrName>
                                        </p:attrNameLst>
                                      </p:cBhvr>
                                      <p:rCtr x="7517" y="-31"/>
                                    </p:animMotion>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1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8EF8DAD8-607C-4B4B-A7DB-4570FAE52D25}"/>
              </a:ext>
            </a:extLst>
          </p:cNvPr>
          <p:cNvPicPr>
            <a:picLocks noChangeAspect="1"/>
          </p:cNvPicPr>
          <p:nvPr/>
        </p:nvPicPr>
        <p:blipFill rotWithShape="1">
          <a:blip r:embed="rId3"/>
          <a:srcRect t="857" b="42475"/>
          <a:stretch/>
        </p:blipFill>
        <p:spPr>
          <a:xfrm>
            <a:off x="4658286" y="-1"/>
            <a:ext cx="5905500" cy="3179235"/>
          </a:xfrm>
          <a:prstGeom prst="rect">
            <a:avLst/>
          </a:prstGeom>
        </p:spPr>
      </p:pic>
      <p:pic>
        <p:nvPicPr>
          <p:cNvPr id="15" name="Picture 14">
            <a:extLst>
              <a:ext uri="{FF2B5EF4-FFF2-40B4-BE49-F238E27FC236}">
                <a16:creationId xmlns:a16="http://schemas.microsoft.com/office/drawing/2014/main" id="{263BCC43-DCBF-4216-B447-9A424592BC42}"/>
              </a:ext>
            </a:extLst>
          </p:cNvPr>
          <p:cNvPicPr>
            <a:picLocks noChangeAspect="1"/>
          </p:cNvPicPr>
          <p:nvPr/>
        </p:nvPicPr>
        <p:blipFill rotWithShape="1">
          <a:blip r:embed="rId3"/>
          <a:srcRect t="76428"/>
          <a:stretch/>
        </p:blipFill>
        <p:spPr>
          <a:xfrm>
            <a:off x="4504704" y="3214228"/>
            <a:ext cx="7687296" cy="1721416"/>
          </a:xfrm>
          <a:prstGeom prst="rect">
            <a:avLst/>
          </a:prstGeom>
        </p:spPr>
      </p:pic>
      <p:pic>
        <p:nvPicPr>
          <p:cNvPr id="16" name="Picture 15">
            <a:extLst>
              <a:ext uri="{FF2B5EF4-FFF2-40B4-BE49-F238E27FC236}">
                <a16:creationId xmlns:a16="http://schemas.microsoft.com/office/drawing/2014/main" id="{A7C6DB22-4F75-480E-92F4-BA3D3F6B846D}"/>
              </a:ext>
            </a:extLst>
          </p:cNvPr>
          <p:cNvPicPr>
            <a:picLocks noChangeAspect="1"/>
          </p:cNvPicPr>
          <p:nvPr/>
        </p:nvPicPr>
        <p:blipFill rotWithShape="1">
          <a:blip r:embed="rId4"/>
          <a:srcRect b="1201"/>
          <a:stretch/>
        </p:blipFill>
        <p:spPr>
          <a:xfrm>
            <a:off x="4869953" y="4507236"/>
            <a:ext cx="4448985" cy="1529205"/>
          </a:xfrm>
          <a:prstGeom prst="rect">
            <a:avLst/>
          </a:prstGeom>
        </p:spPr>
      </p:pic>
      <p:grpSp>
        <p:nvGrpSpPr>
          <p:cNvPr id="17" name="Group 16">
            <a:extLst>
              <a:ext uri="{FF2B5EF4-FFF2-40B4-BE49-F238E27FC236}">
                <a16:creationId xmlns:a16="http://schemas.microsoft.com/office/drawing/2014/main" id="{9E7C2CAD-B40B-47E1-8415-816F80B9954F}"/>
              </a:ext>
            </a:extLst>
          </p:cNvPr>
          <p:cNvGrpSpPr/>
          <p:nvPr/>
        </p:nvGrpSpPr>
        <p:grpSpPr>
          <a:xfrm>
            <a:off x="1" y="6263148"/>
            <a:ext cx="12191999" cy="501445"/>
            <a:chOff x="0" y="4697361"/>
            <a:chExt cx="8192729" cy="376084"/>
          </a:xfrm>
          <a:solidFill>
            <a:schemeClr val="tx1"/>
          </a:solidFill>
        </p:grpSpPr>
        <p:sp>
          <p:nvSpPr>
            <p:cNvPr id="19" name="Rectangle 18">
              <a:extLst>
                <a:ext uri="{FF2B5EF4-FFF2-40B4-BE49-F238E27FC236}">
                  <a16:creationId xmlns:a16="http://schemas.microsoft.com/office/drawing/2014/main" id="{89C0B50B-765D-4A61-9564-1C211CAA1174}"/>
                </a:ext>
              </a:extLst>
            </p:cNvPr>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20" name="Straight Connector 19">
              <a:extLst>
                <a:ext uri="{FF2B5EF4-FFF2-40B4-BE49-F238E27FC236}">
                  <a16:creationId xmlns:a16="http://schemas.microsoft.com/office/drawing/2014/main" id="{5AAC0D1D-C6F3-42E1-8CEB-9E8669D578FC}"/>
                </a:ext>
              </a:extLst>
            </p:cNvPr>
            <p:cNvCxnSpPr>
              <a:stCxn id="19" idx="1"/>
              <a:endCxn id="19"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00000000-1234-1234-1234-123412341234}" type="slidenum">
              <a:rPr lang="en" smtClean="0"/>
              <a:pPr/>
              <a:t>22</a:t>
            </a:fld>
            <a:endParaRPr lang="en"/>
          </a:p>
        </p:txBody>
      </p:sp>
      <p:sp>
        <p:nvSpPr>
          <p:cNvPr id="10" name="TextBox 9"/>
          <p:cNvSpPr txBox="1"/>
          <p:nvPr/>
        </p:nvSpPr>
        <p:spPr>
          <a:xfrm>
            <a:off x="352376" y="2111743"/>
            <a:ext cx="4657896" cy="2390141"/>
          </a:xfrm>
          <a:prstGeom prst="rect">
            <a:avLst/>
          </a:prstGeom>
          <a:noFill/>
        </p:spPr>
        <p:txBody>
          <a:bodyPr wrap="square" rtlCol="0">
            <a:spAutoFit/>
          </a:bodyPr>
          <a:lstStyle/>
          <a:p>
            <a:r>
              <a:rPr lang="en-US" sz="3733" dirty="0">
                <a:solidFill>
                  <a:srgbClr val="16A3E0"/>
                </a:solidFill>
                <a:latin typeface="Droid Serif"/>
                <a:ea typeface="Droid Serif"/>
                <a:cs typeface="Droid Serif"/>
              </a:rPr>
              <a:t>“Well, if you didn’t re-use passwords, this wouldn’t be a problem.”</a:t>
            </a:r>
          </a:p>
        </p:txBody>
      </p:sp>
      <p:sp>
        <p:nvSpPr>
          <p:cNvPr id="11" name="TextBox 10"/>
          <p:cNvSpPr txBox="1"/>
          <p:nvPr/>
        </p:nvSpPr>
        <p:spPr>
          <a:xfrm>
            <a:off x="309692" y="4474703"/>
            <a:ext cx="4743265" cy="584775"/>
          </a:xfrm>
          <a:prstGeom prst="rect">
            <a:avLst/>
          </a:prstGeom>
          <a:noFill/>
        </p:spPr>
        <p:txBody>
          <a:bodyPr wrap="square" rtlCol="0">
            <a:spAutoFit/>
          </a:bodyPr>
          <a:lstStyle/>
          <a:p>
            <a:r>
              <a:rPr lang="en-US" sz="3200" dirty="0"/>
              <a:t>- Bunches of </a:t>
            </a:r>
            <a:r>
              <a:rPr lang="en-US" sz="3200" dirty="0" err="1"/>
              <a:t>Tweeple</a:t>
            </a:r>
            <a:endParaRPr lang="en-US" sz="3200" dirty="0"/>
          </a:p>
        </p:txBody>
      </p:sp>
      <p:sp>
        <p:nvSpPr>
          <p:cNvPr id="12" name="Rectangle 11"/>
          <p:cNvSpPr/>
          <p:nvPr/>
        </p:nvSpPr>
        <p:spPr>
          <a:xfrm>
            <a:off x="8468853" y="3950511"/>
            <a:ext cx="2006406" cy="279110"/>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8" name="Picture 17"/>
          <p:cNvPicPr>
            <a:picLocks noChangeAspect="1"/>
          </p:cNvPicPr>
          <p:nvPr/>
        </p:nvPicPr>
        <p:blipFill>
          <a:blip r:embed="rId5"/>
          <a:stretch>
            <a:fillRect/>
          </a:stretch>
        </p:blipFill>
        <p:spPr>
          <a:xfrm rot="20212160">
            <a:off x="281958" y="398267"/>
            <a:ext cx="1549553" cy="1500619"/>
          </a:xfrm>
          <a:prstGeom prst="rect">
            <a:avLst/>
          </a:prstGeom>
        </p:spPr>
      </p:pic>
      <p:pic>
        <p:nvPicPr>
          <p:cNvPr id="13" name="Picture 12" descr="Car Automobile Vehicle - Free vector graphic on Pixaba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0272" y="6220630"/>
            <a:ext cx="1116651" cy="558325"/>
          </a:xfrm>
          <a:prstGeom prst="rect">
            <a:avLst/>
          </a:prstGeom>
        </p:spPr>
      </p:pic>
      <p:sp>
        <p:nvSpPr>
          <p:cNvPr id="14" name="Rectangle 13">
            <a:extLst>
              <a:ext uri="{FF2B5EF4-FFF2-40B4-BE49-F238E27FC236}">
                <a16:creationId xmlns:a16="http://schemas.microsoft.com/office/drawing/2014/main" id="{070A520C-B877-4EF5-8820-D9C3055ED842}"/>
              </a:ext>
            </a:extLst>
          </p:cNvPr>
          <p:cNvSpPr/>
          <p:nvPr/>
        </p:nvSpPr>
        <p:spPr>
          <a:xfrm>
            <a:off x="5713228" y="3983233"/>
            <a:ext cx="272902" cy="262649"/>
          </a:xfrm>
          <a:prstGeom prst="rect">
            <a:avLst/>
          </a:prstGeom>
          <a:solidFill>
            <a:srgbClr val="C0C0C0"/>
          </a:solidFill>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74525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93827E-7 L 0.09149 0.00185 " pathEditMode="relative" rAng="0" ptsTypes="AA">
                                          <p:cBhvr>
                                            <p:cTn id="6" dur="3000" fill="hold"/>
                                            <p:tgtEl>
                                              <p:spTgt spid="13"/>
                                            </p:tgtEl>
                                            <p:attrNameLst>
                                              <p:attrName>ppt_x</p:attrName>
                                              <p:attrName>ppt_y</p:attrName>
                                            </p:attrNameLst>
                                          </p:cBhvr>
                                          <p:rCtr x="4566" y="93"/>
                                        </p:animMotion>
                                      </p:childTnLst>
                                    </p:cTn>
                                  </p:par>
                                  <p:par>
                                    <p:cTn id="7" presetID="10"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8" presetClass="emph" presetSubtype="0" fill="hold" nodeType="withEffect" p14:presetBounceEnd="1000">
                                      <p:stCondLst>
                                        <p:cond delay="1000"/>
                                      </p:stCondLst>
                                      <p:childTnLst>
                                        <p:animRot by="10800000" p14:bounceEnd="1000">
                                          <p:cBhvr>
                                            <p:cTn id="22"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93827E-7 L 0.09149 0.00185 " pathEditMode="relative" rAng="0" ptsTypes="AA">
                                          <p:cBhvr>
                                            <p:cTn id="6" dur="3000" fill="hold"/>
                                            <p:tgtEl>
                                              <p:spTgt spid="13"/>
                                            </p:tgtEl>
                                            <p:attrNameLst>
                                              <p:attrName>ppt_x</p:attrName>
                                              <p:attrName>ppt_y</p:attrName>
                                            </p:attrNameLst>
                                          </p:cBhvr>
                                          <p:rCtr x="4566" y="93"/>
                                        </p:animMotion>
                                      </p:childTnLst>
                                    </p:cTn>
                                  </p:par>
                                  <p:par>
                                    <p:cTn id="7" presetID="10"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8" presetClass="emph" presetSubtype="0" fill="hold" nodeType="withEffect">
                                      <p:stCondLst>
                                        <p:cond delay="1000"/>
                                      </p:stCondLst>
                                      <p:childTnLst>
                                        <p:animRot by="10800000">
                                          <p:cBhvr>
                                            <p:cTn id="22"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9EF511F-A928-4296-A541-69931372B76E}"/>
              </a:ext>
            </a:extLst>
          </p:cNvPr>
          <p:cNvPicPr>
            <a:picLocks noChangeAspect="1"/>
          </p:cNvPicPr>
          <p:nvPr/>
        </p:nvPicPr>
        <p:blipFill rotWithShape="1">
          <a:blip r:embed="rId3"/>
          <a:srcRect b="42475"/>
          <a:stretch/>
        </p:blipFill>
        <p:spPr>
          <a:xfrm>
            <a:off x="5236509" y="1"/>
            <a:ext cx="5905500" cy="3227294"/>
          </a:xfrm>
          <a:prstGeom prst="rect">
            <a:avLst/>
          </a:prstGeom>
        </p:spPr>
      </p:pic>
      <p:pic>
        <p:nvPicPr>
          <p:cNvPr id="31" name="Picture 30">
            <a:extLst>
              <a:ext uri="{FF2B5EF4-FFF2-40B4-BE49-F238E27FC236}">
                <a16:creationId xmlns:a16="http://schemas.microsoft.com/office/drawing/2014/main" id="{9227EA50-4B7F-42E1-B04E-8E794B567492}"/>
              </a:ext>
            </a:extLst>
          </p:cNvPr>
          <p:cNvPicPr>
            <a:picLocks noChangeAspect="1"/>
          </p:cNvPicPr>
          <p:nvPr/>
        </p:nvPicPr>
        <p:blipFill rotWithShape="1">
          <a:blip r:embed="rId3"/>
          <a:srcRect t="76428"/>
          <a:stretch/>
        </p:blipFill>
        <p:spPr>
          <a:xfrm>
            <a:off x="4504704" y="3214228"/>
            <a:ext cx="7687296" cy="1721416"/>
          </a:xfrm>
          <a:prstGeom prst="rect">
            <a:avLst/>
          </a:prstGeom>
        </p:spPr>
      </p:pic>
      <p:pic>
        <p:nvPicPr>
          <p:cNvPr id="32" name="Picture 31">
            <a:extLst>
              <a:ext uri="{FF2B5EF4-FFF2-40B4-BE49-F238E27FC236}">
                <a16:creationId xmlns:a16="http://schemas.microsoft.com/office/drawing/2014/main" id="{79BC73D3-4C4A-489C-9246-AB3035A644DE}"/>
              </a:ext>
            </a:extLst>
          </p:cNvPr>
          <p:cNvPicPr>
            <a:picLocks noChangeAspect="1"/>
          </p:cNvPicPr>
          <p:nvPr/>
        </p:nvPicPr>
        <p:blipFill rotWithShape="1">
          <a:blip r:embed="rId4"/>
          <a:srcRect b="1201"/>
          <a:stretch/>
        </p:blipFill>
        <p:spPr>
          <a:xfrm>
            <a:off x="4869953" y="4507236"/>
            <a:ext cx="4448985" cy="1529205"/>
          </a:xfrm>
          <a:prstGeom prst="rect">
            <a:avLst/>
          </a:prstGeom>
        </p:spPr>
      </p:pic>
      <p:grpSp>
        <p:nvGrpSpPr>
          <p:cNvPr id="18" name="Group 17">
            <a:extLst>
              <a:ext uri="{FF2B5EF4-FFF2-40B4-BE49-F238E27FC236}">
                <a16:creationId xmlns:a16="http://schemas.microsoft.com/office/drawing/2014/main" id="{B0BAB450-A4E7-40D6-81D9-739F2E2E65BE}"/>
              </a:ext>
            </a:extLst>
          </p:cNvPr>
          <p:cNvGrpSpPr/>
          <p:nvPr/>
        </p:nvGrpSpPr>
        <p:grpSpPr>
          <a:xfrm>
            <a:off x="1" y="6263148"/>
            <a:ext cx="12191999" cy="501445"/>
            <a:chOff x="0" y="4697361"/>
            <a:chExt cx="8192729" cy="376084"/>
          </a:xfrm>
          <a:solidFill>
            <a:schemeClr val="tx1"/>
          </a:solidFill>
        </p:grpSpPr>
        <p:sp>
          <p:nvSpPr>
            <p:cNvPr id="25" name="Rectangle 24">
              <a:extLst>
                <a:ext uri="{FF2B5EF4-FFF2-40B4-BE49-F238E27FC236}">
                  <a16:creationId xmlns:a16="http://schemas.microsoft.com/office/drawing/2014/main" id="{5381FD2C-9194-4EFB-95B2-1284FF7EDD93}"/>
                </a:ext>
              </a:extLst>
            </p:cNvPr>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26" name="Straight Connector 25">
              <a:extLst>
                <a:ext uri="{FF2B5EF4-FFF2-40B4-BE49-F238E27FC236}">
                  <a16:creationId xmlns:a16="http://schemas.microsoft.com/office/drawing/2014/main" id="{D67864AF-CB06-464D-9BA5-9A4B6DBFE6BE}"/>
                </a:ext>
              </a:extLst>
            </p:cNvPr>
            <p:cNvCxnSpPr>
              <a:stCxn id="25" idx="1"/>
              <a:endCxn id="25"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00000000-1234-1234-1234-123412341234}" type="slidenum">
              <a:rPr lang="en" smtClean="0"/>
              <a:pPr/>
              <a:t>23</a:t>
            </a:fld>
            <a:endParaRPr lang="en"/>
          </a:p>
        </p:txBody>
      </p:sp>
      <p:sp>
        <p:nvSpPr>
          <p:cNvPr id="10" name="TextBox 9"/>
          <p:cNvSpPr txBox="1"/>
          <p:nvPr/>
        </p:nvSpPr>
        <p:spPr>
          <a:xfrm>
            <a:off x="403121" y="2768598"/>
            <a:ext cx="4827641" cy="1815690"/>
          </a:xfrm>
          <a:prstGeom prst="rect">
            <a:avLst/>
          </a:prstGeom>
          <a:noFill/>
        </p:spPr>
        <p:txBody>
          <a:bodyPr wrap="square" rtlCol="0">
            <a:spAutoFit/>
          </a:bodyPr>
          <a:lstStyle/>
          <a:p>
            <a:r>
              <a:rPr lang="en-US" sz="3733" dirty="0">
                <a:solidFill>
                  <a:srgbClr val="16A3E0"/>
                </a:solidFill>
                <a:latin typeface="Droid Serif"/>
                <a:ea typeface="Droid Serif"/>
                <a:cs typeface="Droid Serif"/>
              </a:rPr>
              <a:t>“The signs are pointing to a systemic problem</a:t>
            </a:r>
          </a:p>
          <a:p>
            <a:r>
              <a:rPr lang="en-US" sz="3733" dirty="0">
                <a:solidFill>
                  <a:srgbClr val="16A3E0"/>
                </a:solidFill>
                <a:latin typeface="Droid Serif"/>
                <a:ea typeface="Droid Serif"/>
                <a:cs typeface="Droid Serif"/>
              </a:rPr>
              <a:t>here.”</a:t>
            </a:r>
          </a:p>
        </p:txBody>
      </p:sp>
      <p:sp>
        <p:nvSpPr>
          <p:cNvPr id="11" name="TextBox 10"/>
          <p:cNvSpPr txBox="1"/>
          <p:nvPr/>
        </p:nvSpPr>
        <p:spPr>
          <a:xfrm>
            <a:off x="3752087" y="4432841"/>
            <a:ext cx="1066959" cy="584775"/>
          </a:xfrm>
          <a:prstGeom prst="rect">
            <a:avLst/>
          </a:prstGeom>
          <a:noFill/>
        </p:spPr>
        <p:txBody>
          <a:bodyPr wrap="square" rtlCol="0">
            <a:spAutoFit/>
          </a:bodyPr>
          <a:lstStyle/>
          <a:p>
            <a:r>
              <a:rPr lang="en-US" sz="3200" dirty="0"/>
              <a:t>- Me</a:t>
            </a:r>
          </a:p>
        </p:txBody>
      </p:sp>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37313" t="10261" b="12349"/>
          <a:stretch/>
        </p:blipFill>
        <p:spPr>
          <a:xfrm rot="20451099">
            <a:off x="418310" y="409883"/>
            <a:ext cx="1976220" cy="1829792"/>
          </a:xfrm>
          <a:prstGeom prst="rect">
            <a:avLst/>
          </a:prstGeom>
        </p:spPr>
      </p:pic>
      <p:sp>
        <p:nvSpPr>
          <p:cNvPr id="19" name="Rectangle 18"/>
          <p:cNvSpPr/>
          <p:nvPr/>
        </p:nvSpPr>
        <p:spPr>
          <a:xfrm>
            <a:off x="6019304" y="2554993"/>
            <a:ext cx="1000061" cy="376465"/>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p:nvSpPr>
        <p:spPr>
          <a:xfrm>
            <a:off x="7178650" y="3941328"/>
            <a:ext cx="1091291" cy="267602"/>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7019365" y="4244716"/>
            <a:ext cx="1097620" cy="217578"/>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p:cNvSpPr/>
          <p:nvPr/>
        </p:nvSpPr>
        <p:spPr>
          <a:xfrm>
            <a:off x="9332345" y="3435853"/>
            <a:ext cx="1707690" cy="288982"/>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p:cNvSpPr/>
          <p:nvPr/>
        </p:nvSpPr>
        <p:spPr>
          <a:xfrm>
            <a:off x="4873921" y="4474055"/>
            <a:ext cx="1701691" cy="474463"/>
          </a:xfrm>
          <a:prstGeom prst="rect">
            <a:avLst/>
          </a:prstGeom>
          <a:solidFill>
            <a:schemeClr val="accent5">
              <a:lumMod val="75000"/>
              <a:alpha val="18824"/>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4" name="Picture 23" descr="Car Automobile Vehicle - Free vector graphic on Pixaba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6090681" y="6222427"/>
            <a:ext cx="1116651" cy="558325"/>
          </a:xfrm>
          <a:prstGeom prst="rect">
            <a:avLst/>
          </a:prstGeom>
        </p:spPr>
      </p:pic>
      <p:sp>
        <p:nvSpPr>
          <p:cNvPr id="27" name="Rectangle 26">
            <a:extLst>
              <a:ext uri="{FF2B5EF4-FFF2-40B4-BE49-F238E27FC236}">
                <a16:creationId xmlns:a16="http://schemas.microsoft.com/office/drawing/2014/main" id="{42F260C2-73A5-4490-BA5D-765189DF1974}"/>
              </a:ext>
            </a:extLst>
          </p:cNvPr>
          <p:cNvSpPr/>
          <p:nvPr/>
        </p:nvSpPr>
        <p:spPr>
          <a:xfrm>
            <a:off x="5713228" y="3983233"/>
            <a:ext cx="272902" cy="262649"/>
          </a:xfrm>
          <a:prstGeom prst="rect">
            <a:avLst/>
          </a:prstGeom>
          <a:solidFill>
            <a:srgbClr val="C0C0C0"/>
          </a:solidFill>
          <a:ln>
            <a:noFill/>
          </a:ln>
          <a:effectLst>
            <a:softEdge rad="3175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43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500" fill="hold"/>
                                        <p:tgtEl>
                                          <p:spTgt spid="24"/>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500"/>
                                        <p:tgtEl>
                                          <p:spTgt spid="1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42" presetClass="path" presetSubtype="0" accel="50000" decel="50000" fill="hold" nodeType="afterEffect">
                                  <p:stCondLst>
                                    <p:cond delay="0"/>
                                  </p:stCondLst>
                                  <p:childTnLst>
                                    <p:animMotion origin="layout" path="M -2.5E-6 1.85185E-6 L 0.15052 -0.00062 " pathEditMode="relative" rAng="0" ptsTypes="AA">
                                      <p:cBhvr>
                                        <p:cTn id="15" dur="5000" fill="hold"/>
                                        <p:tgtEl>
                                          <p:spTgt spid="24"/>
                                        </p:tgtEl>
                                        <p:attrNameLst>
                                          <p:attrName>ppt_x</p:attrName>
                                          <p:attrName>ppt_y</p:attrName>
                                        </p:attrNameLst>
                                      </p:cBhvr>
                                      <p:rCtr x="7517" y="-31"/>
                                    </p:animMotion>
                                  </p:childTnLst>
                                </p:cTn>
                              </p:par>
                              <p:par>
                                <p:cTn id="16" presetID="10" presetClass="entr" presetSubtype="0" fill="hold" grpId="0" nodeType="withEffect">
                                  <p:stCondLst>
                                    <p:cond delay="5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25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35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450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4">
            <a:extLst>
              <a:ext uri="{FF2B5EF4-FFF2-40B4-BE49-F238E27FC236}">
                <a16:creationId xmlns:a16="http://schemas.microsoft.com/office/drawing/2014/main" id="{BF26EF79-7ECD-4282-9B02-180867FFB609}"/>
              </a:ext>
            </a:extLst>
          </p:cNvPr>
          <p:cNvSpPr txBox="1">
            <a:spLocks/>
          </p:cNvSpPr>
          <p:nvPr/>
        </p:nvSpPr>
        <p:spPr>
          <a:xfrm>
            <a:off x="1530849" y="5440193"/>
            <a:ext cx="9483047"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Use the signs to learn a new route.</a:t>
            </a:r>
          </a:p>
        </p:txBody>
      </p:sp>
      <p:sp>
        <p:nvSpPr>
          <p:cNvPr id="9" name="Subtitle 4">
            <a:extLst>
              <a:ext uri="{FF2B5EF4-FFF2-40B4-BE49-F238E27FC236}">
                <a16:creationId xmlns:a16="http://schemas.microsoft.com/office/drawing/2014/main" id="{009A9FA0-EA63-49DA-B99B-5CB2D9E5E4AD}"/>
              </a:ext>
            </a:extLst>
          </p:cNvPr>
          <p:cNvSpPr txBox="1">
            <a:spLocks/>
          </p:cNvSpPr>
          <p:nvPr/>
        </p:nvSpPr>
        <p:spPr>
          <a:xfrm>
            <a:off x="0" y="702094"/>
            <a:ext cx="12192000"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Road Trip Lesson #2</a:t>
            </a:r>
          </a:p>
        </p:txBody>
      </p:sp>
      <p:pic>
        <p:nvPicPr>
          <p:cNvPr id="3" name="Picture 2" descr="A plant in a garden&#10;&#10;Description automatically generated">
            <a:extLst>
              <a:ext uri="{FF2B5EF4-FFF2-40B4-BE49-F238E27FC236}">
                <a16:creationId xmlns:a16="http://schemas.microsoft.com/office/drawing/2014/main" id="{78CC6D93-5E0B-4850-8FAD-33867AAD7109}"/>
              </a:ext>
            </a:extLst>
          </p:cNvPr>
          <p:cNvPicPr>
            <a:picLocks noChangeAspect="1"/>
          </p:cNvPicPr>
          <p:nvPr/>
        </p:nvPicPr>
        <p:blipFill rotWithShape="1">
          <a:blip r:embed="rId2">
            <a:extLst>
              <a:ext uri="{28A0092B-C50C-407E-A947-70E740481C1C}">
                <a14:useLocalDpi xmlns:a14="http://schemas.microsoft.com/office/drawing/2010/main" val="0"/>
              </a:ext>
            </a:extLst>
          </a:blip>
          <a:srcRect l="29678" r="17276"/>
          <a:stretch/>
        </p:blipFill>
        <p:spPr>
          <a:xfrm rot="5400000">
            <a:off x="4131353" y="651284"/>
            <a:ext cx="3929293" cy="5555432"/>
          </a:xfrm>
          <a:prstGeom prst="rect">
            <a:avLst/>
          </a:prstGeom>
        </p:spPr>
      </p:pic>
    </p:spTree>
    <p:extLst>
      <p:ext uri="{BB962C8B-B14F-4D97-AF65-F5344CB8AC3E}">
        <p14:creationId xmlns:p14="http://schemas.microsoft.com/office/powerpoint/2010/main" val="292174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863B92-8B6C-43B5-82EE-E7BD6CB4C480}"/>
              </a:ext>
            </a:extLst>
          </p:cNvPr>
          <p:cNvSpPr>
            <a:spLocks noGrp="1"/>
          </p:cNvSpPr>
          <p:nvPr>
            <p:ph type="ctrTitle"/>
          </p:nvPr>
        </p:nvSpPr>
        <p:spPr>
          <a:xfrm>
            <a:off x="5807034" y="2727000"/>
            <a:ext cx="6384966" cy="921200"/>
          </a:xfrm>
        </p:spPr>
        <p:txBody>
          <a:bodyPr/>
          <a:lstStyle/>
          <a:p>
            <a:pPr algn="ctr"/>
            <a:r>
              <a:rPr lang="en-US" sz="6000" dirty="0"/>
              <a:t>Learn new things</a:t>
            </a:r>
          </a:p>
        </p:txBody>
      </p:sp>
      <p:sp>
        <p:nvSpPr>
          <p:cNvPr id="5" name="Subtitle 4">
            <a:extLst>
              <a:ext uri="{FF2B5EF4-FFF2-40B4-BE49-F238E27FC236}">
                <a16:creationId xmlns:a16="http://schemas.microsoft.com/office/drawing/2014/main" id="{AC472340-F83E-419B-B1D8-9962B229BDC4}"/>
              </a:ext>
            </a:extLst>
          </p:cNvPr>
          <p:cNvSpPr>
            <a:spLocks noGrp="1"/>
          </p:cNvSpPr>
          <p:nvPr>
            <p:ph type="subTitle" idx="1"/>
          </p:nvPr>
        </p:nvSpPr>
        <p:spPr>
          <a:xfrm>
            <a:off x="5807034" y="3529200"/>
            <a:ext cx="6384966" cy="921200"/>
          </a:xfrm>
        </p:spPr>
        <p:txBody>
          <a:bodyPr/>
          <a:lstStyle/>
          <a:p>
            <a:pPr algn="ctr"/>
            <a:endParaRPr lang="en-US" sz="4267" dirty="0"/>
          </a:p>
        </p:txBody>
      </p:sp>
      <p:sp>
        <p:nvSpPr>
          <p:cNvPr id="7" name="Google Shape;137;p16">
            <a:extLst>
              <a:ext uri="{FF2B5EF4-FFF2-40B4-BE49-F238E27FC236}">
                <a16:creationId xmlns:a16="http://schemas.microsoft.com/office/drawing/2014/main" id="{51D88023-8164-4550-B41D-B58C90449D59}"/>
              </a:ext>
            </a:extLst>
          </p:cNvPr>
          <p:cNvSpPr/>
          <p:nvPr/>
        </p:nvSpPr>
        <p:spPr>
          <a:xfrm>
            <a:off x="1998558" y="2868200"/>
            <a:ext cx="731065" cy="1121600"/>
          </a:xfrm>
          <a:prstGeom prst="rect">
            <a:avLst/>
          </a:prstGeom>
        </p:spPr>
        <p:txBody>
          <a:bodyPr>
            <a:prstTxWarp prst="textPlain">
              <a:avLst/>
            </a:prstTxWarp>
          </a:bodyPr>
          <a:lstStyle/>
          <a:p>
            <a:pPr lvl="0" algn="ctr"/>
            <a:r>
              <a:rPr lang="en-US" sz="2400" b="1" dirty="0">
                <a:gradFill>
                  <a:gsLst>
                    <a:gs pos="0">
                      <a:srgbClr val="75DDFF"/>
                    </a:gs>
                    <a:gs pos="100000">
                      <a:srgbClr val="09B1E9"/>
                    </a:gs>
                  </a:gsLst>
                  <a:lin ang="5400012" scaled="0"/>
                </a:gradFill>
                <a:latin typeface="Droid Serif"/>
              </a:rPr>
              <a:t>3</a:t>
            </a:r>
            <a:endParaRPr sz="2400" b="1" dirty="0">
              <a:gradFill>
                <a:gsLst>
                  <a:gs pos="0">
                    <a:srgbClr val="75DDFF"/>
                  </a:gs>
                  <a:gs pos="100000">
                    <a:srgbClr val="09B1E9"/>
                  </a:gs>
                </a:gsLst>
                <a:lin ang="5400012" scaled="0"/>
              </a:gradFill>
              <a:latin typeface="Droid Serif"/>
            </a:endParaRPr>
          </a:p>
        </p:txBody>
      </p:sp>
    </p:spTree>
    <p:extLst>
      <p:ext uri="{BB962C8B-B14F-4D97-AF65-F5344CB8AC3E}">
        <p14:creationId xmlns:p14="http://schemas.microsoft.com/office/powerpoint/2010/main" val="3057181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5EEC-CB6E-4607-8C33-FF466C1E372B}"/>
              </a:ext>
            </a:extLst>
          </p:cNvPr>
          <p:cNvSpPr>
            <a:spLocks noGrp="1"/>
          </p:cNvSpPr>
          <p:nvPr>
            <p:ph type="title" idx="4294967295"/>
          </p:nvPr>
        </p:nvSpPr>
        <p:spPr>
          <a:xfrm>
            <a:off x="0" y="1122363"/>
            <a:ext cx="12192000" cy="2840037"/>
          </a:xfrm>
        </p:spPr>
        <p:txBody>
          <a:bodyPr vert="horz" lIns="91440" tIns="45720" rIns="91440" bIns="45720" rtlCol="0" anchor="b">
            <a:normAutofit/>
          </a:bodyPr>
          <a:lstStyle/>
          <a:p>
            <a:pPr algn="ctr"/>
            <a:r>
              <a:rPr lang="en-US" sz="5800" kern="1200" dirty="0">
                <a:solidFill>
                  <a:schemeClr val="accent4">
                    <a:lumMod val="40000"/>
                    <a:lumOff val="60000"/>
                  </a:schemeClr>
                </a:solidFill>
                <a:latin typeface="+mj-lt"/>
                <a:ea typeface="+mj-ea"/>
                <a:cs typeface="+mj-cs"/>
              </a:rPr>
              <a:t>Did you know?</a:t>
            </a:r>
          </a:p>
        </p:txBody>
      </p:sp>
      <p:cxnSp>
        <p:nvCxnSpPr>
          <p:cNvPr id="4" name="Straight Connector 3">
            <a:extLst>
              <a:ext uri="{FF2B5EF4-FFF2-40B4-BE49-F238E27FC236}">
                <a16:creationId xmlns:a16="http://schemas.microsoft.com/office/drawing/2014/main" id="{7324453E-5F6D-4469-AB86-3C02213BA88E}"/>
              </a:ext>
            </a:extLst>
          </p:cNvPr>
          <p:cNvCxnSpPr/>
          <p:nvPr/>
        </p:nvCxnSpPr>
        <p:spPr>
          <a:xfrm>
            <a:off x="4249270" y="3962400"/>
            <a:ext cx="3693459" cy="0"/>
          </a:xfrm>
          <a:prstGeom prst="line">
            <a:avLst/>
          </a:prstGeom>
          <a:ln w="381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311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body" idx="1"/>
          </p:nvPr>
        </p:nvSpPr>
        <p:spPr>
          <a:xfrm>
            <a:off x="1313565" y="1022267"/>
            <a:ext cx="6893080" cy="3727863"/>
          </a:xfrm>
          <a:prstGeom prst="rect">
            <a:avLst/>
          </a:prstGeom>
        </p:spPr>
        <p:txBody>
          <a:bodyPr spcFirstLastPara="1" vert="horz" wrap="square" lIns="121900" tIns="121900" rIns="121900" bIns="121900" rtlCol="0" anchor="t" anchorCtr="0">
            <a:noAutofit/>
          </a:bodyPr>
          <a:lstStyle/>
          <a:p>
            <a:pPr marL="0" indent="0">
              <a:buNone/>
            </a:pPr>
            <a:r>
              <a:rPr lang="en-US" dirty="0"/>
              <a:t>Failure to give </a:t>
            </a:r>
            <a:r>
              <a:rPr lang="en-US" u="sng" dirty="0"/>
              <a:t>attention to </a:t>
            </a:r>
            <a:r>
              <a:rPr lang="en-US" dirty="0"/>
              <a:t>the area of </a:t>
            </a:r>
            <a:r>
              <a:rPr lang="en-US" u="sng" dirty="0"/>
              <a:t>security training </a:t>
            </a:r>
            <a:r>
              <a:rPr lang="en-US" dirty="0"/>
              <a:t>puts an enterprise at great risk because </a:t>
            </a:r>
            <a:r>
              <a:rPr lang="en-US" u="sng" dirty="0"/>
              <a:t>security</a:t>
            </a:r>
            <a:r>
              <a:rPr lang="en-US" dirty="0"/>
              <a:t> of agency resources </a:t>
            </a:r>
            <a:r>
              <a:rPr lang="en-US" u="sng" dirty="0"/>
              <a:t>is</a:t>
            </a:r>
            <a:r>
              <a:rPr lang="en-US" dirty="0"/>
              <a:t> as much </a:t>
            </a:r>
            <a:r>
              <a:rPr lang="en-US" u="sng" dirty="0"/>
              <a:t>a human issue </a:t>
            </a:r>
            <a:r>
              <a:rPr lang="en-US" dirty="0"/>
              <a:t>as it is a technology issue.</a:t>
            </a:r>
            <a:endParaRPr lang="en-US" sz="2667" i="0" dirty="0"/>
          </a:p>
        </p:txBody>
      </p:sp>
      <p:sp>
        <p:nvSpPr>
          <p:cNvPr id="4" name="Google Shape;143;p17">
            <a:extLst>
              <a:ext uri="{FF2B5EF4-FFF2-40B4-BE49-F238E27FC236}">
                <a16:creationId xmlns:a16="http://schemas.microsoft.com/office/drawing/2014/main" id="{C3E870DF-9011-47FE-8DFE-B5B928215D42}"/>
              </a:ext>
            </a:extLst>
          </p:cNvPr>
          <p:cNvSpPr txBox="1">
            <a:spLocks/>
          </p:cNvSpPr>
          <p:nvPr/>
        </p:nvSpPr>
        <p:spPr>
          <a:xfrm>
            <a:off x="0" y="6201299"/>
            <a:ext cx="6893080" cy="656636"/>
          </a:xfrm>
          <a:prstGeom prst="rect">
            <a:avLst/>
          </a:prstGeom>
        </p:spPr>
        <p:txBody>
          <a:bodyPr spcFirstLastPara="1" vert="horz" wrap="square" lIns="121900" tIns="121900" rIns="121900" bIns="121900" rtlCol="0" anchor="t" anchorCtr="0">
            <a:noAutofit/>
          </a:bodyPr>
          <a:lstStyle>
            <a:lvl1pPr marL="609585" lvl="0" indent="-558786" algn="l" defTabSz="914400" rtl="0" eaLnBrk="1" latinLnBrk="0" hangingPunct="1">
              <a:lnSpc>
                <a:spcPct val="90000"/>
              </a:lnSpc>
              <a:spcBef>
                <a:spcPts val="800"/>
              </a:spcBef>
              <a:spcAft>
                <a:spcPts val="0"/>
              </a:spcAft>
              <a:buSzPts val="3000"/>
              <a:buFont typeface="Droid Serif"/>
              <a:buChar char="➝"/>
              <a:defRPr sz="4000" i="1" kern="1200">
                <a:solidFill>
                  <a:schemeClr val="tx1"/>
                </a:solidFill>
                <a:latin typeface="Droid Serif"/>
                <a:ea typeface="Droid Serif"/>
                <a:cs typeface="Droid Serif"/>
                <a:sym typeface="Droid Serif"/>
              </a:defRPr>
            </a:lvl1pPr>
            <a:lvl2pPr marL="1219170" lvl="1"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2pPr>
            <a:lvl3pPr marL="1828754" lvl="2"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3pPr>
            <a:lvl4pPr marL="2438339" lvl="3"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4pPr>
            <a:lvl5pPr marL="3047924" lvl="4"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5pPr>
            <a:lvl6pPr marL="3657509" lvl="5"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6pPr>
            <a:lvl7pPr marL="4267093" lvl="6"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7pPr>
            <a:lvl8pPr marL="4876678" lvl="7"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8pPr>
            <a:lvl9pPr marL="5486263" lvl="8"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9pPr>
          </a:lstStyle>
          <a:p>
            <a:pPr marL="0" indent="0">
              <a:buFont typeface="Droid Serif"/>
              <a:buNone/>
            </a:pPr>
            <a:r>
              <a:rPr lang="en-US" sz="2667" i="0" dirty="0"/>
              <a:t>*Source: NIST SP 800-50</a:t>
            </a:r>
          </a:p>
        </p:txBody>
      </p:sp>
    </p:spTree>
    <p:extLst>
      <p:ext uri="{BB962C8B-B14F-4D97-AF65-F5344CB8AC3E}">
        <p14:creationId xmlns:p14="http://schemas.microsoft.com/office/powerpoint/2010/main" val="2972190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12519" y="751418"/>
            <a:ext cx="11305310" cy="969433"/>
          </a:xfrm>
        </p:spPr>
        <p:txBody>
          <a:bodyPr>
            <a:normAutofit/>
          </a:bodyPr>
          <a:lstStyle/>
          <a:p>
            <a:r>
              <a:rPr lang="en-US" sz="3733" dirty="0"/>
              <a:t>A Case Study – The Evolution of Securing a Mobile Device </a:t>
            </a:r>
          </a:p>
        </p:txBody>
      </p:sp>
      <p:pic>
        <p:nvPicPr>
          <p:cNvPr id="7" name="Picture 6">
            <a:extLst>
              <a:ext uri="{FF2B5EF4-FFF2-40B4-BE49-F238E27FC236}">
                <a16:creationId xmlns:a16="http://schemas.microsoft.com/office/drawing/2014/main" id="{05821624-5CD6-41C2-AEE1-4674FD2F09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3875" y="1804987"/>
            <a:ext cx="11144250" cy="3248025"/>
          </a:xfrm>
          <a:prstGeom prst="rect">
            <a:avLst/>
          </a:prstGeom>
        </p:spPr>
      </p:pic>
      <p:sp>
        <p:nvSpPr>
          <p:cNvPr id="8" name="TextBox 7">
            <a:extLst>
              <a:ext uri="{FF2B5EF4-FFF2-40B4-BE49-F238E27FC236}">
                <a16:creationId xmlns:a16="http://schemas.microsoft.com/office/drawing/2014/main" id="{27E3166D-E4FD-4183-B80A-E350BDFCDC34}"/>
              </a:ext>
            </a:extLst>
          </p:cNvPr>
          <p:cNvSpPr txBox="1"/>
          <p:nvPr/>
        </p:nvSpPr>
        <p:spPr>
          <a:xfrm>
            <a:off x="154005" y="6627168"/>
            <a:ext cx="11144250" cy="230832"/>
          </a:xfrm>
          <a:prstGeom prst="rect">
            <a:avLst/>
          </a:prstGeom>
          <a:noFill/>
        </p:spPr>
        <p:txBody>
          <a:bodyPr wrap="square" rtlCol="0">
            <a:spAutoFit/>
          </a:bodyPr>
          <a:lstStyle/>
          <a:p>
            <a:r>
              <a:rPr lang="en-US" sz="900" dirty="0">
                <a:hlinkClick r:id="rId4" tooltip="http://informationtransfereconomics.blogspot.com/2016/01/complexity-without-purpose-evolution-as.html"/>
              </a:rPr>
              <a:t>This Photo</a:t>
            </a:r>
            <a:r>
              <a:rPr lang="en-US" sz="900" dirty="0"/>
              <a:t> by Unknown Author is licensed under </a:t>
            </a:r>
            <a:r>
              <a:rPr lang="en-US" sz="900" dirty="0">
                <a:hlinkClick r:id="rId5" tooltip="https://creativecommons.org/licenses/by/3.0/"/>
              </a:rPr>
              <a:t>CC BY</a:t>
            </a:r>
            <a:endParaRPr lang="en-US" sz="900" dirty="0"/>
          </a:p>
        </p:txBody>
      </p:sp>
      <p:sp>
        <p:nvSpPr>
          <p:cNvPr id="5" name="Google Shape;136;p16">
            <a:extLst>
              <a:ext uri="{FF2B5EF4-FFF2-40B4-BE49-F238E27FC236}">
                <a16:creationId xmlns:a16="http://schemas.microsoft.com/office/drawing/2014/main" id="{F4DCB71F-656F-4CC7-AF91-8036CE1C782B}"/>
              </a:ext>
            </a:extLst>
          </p:cNvPr>
          <p:cNvSpPr txBox="1">
            <a:spLocks/>
          </p:cNvSpPr>
          <p:nvPr/>
        </p:nvSpPr>
        <p:spPr>
          <a:xfrm>
            <a:off x="1979187" y="1320270"/>
            <a:ext cx="8233626" cy="96943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733" dirty="0">
                <a:solidFill>
                  <a:schemeClr val="accent1"/>
                </a:solidFill>
              </a:rPr>
              <a:t>A.K.A. There is no privacy in a family of 6</a:t>
            </a:r>
          </a:p>
        </p:txBody>
      </p:sp>
    </p:spTree>
    <p:extLst>
      <p:ext uri="{BB962C8B-B14F-4D97-AF65-F5344CB8AC3E}">
        <p14:creationId xmlns:p14="http://schemas.microsoft.com/office/powerpoint/2010/main" val="142813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005EA68-56E6-42F7-B4AA-F238CAF3A356}"/>
              </a:ext>
            </a:extLst>
          </p:cNvPr>
          <p:cNvSpPr>
            <a:spLocks noGrp="1"/>
          </p:cNvSpPr>
          <p:nvPr>
            <p:ph type="body" idx="1"/>
          </p:nvPr>
        </p:nvSpPr>
        <p:spPr>
          <a:xfrm>
            <a:off x="1313567" y="1022267"/>
            <a:ext cx="6686389" cy="4974400"/>
          </a:xfrm>
        </p:spPr>
        <p:txBody>
          <a:bodyPr/>
          <a:lstStyle/>
          <a:p>
            <a:pPr marL="1219170" indent="-1219170">
              <a:buNone/>
            </a:pPr>
            <a:r>
              <a:rPr lang="en-US" b="1" i="0" dirty="0">
                <a:solidFill>
                  <a:srgbClr val="16A3E0"/>
                </a:solidFill>
              </a:rPr>
              <a:t>14yo</a:t>
            </a:r>
            <a:r>
              <a:rPr lang="en-US" dirty="0"/>
              <a:t>: Is your iPad passcode still all 6s?</a:t>
            </a:r>
          </a:p>
          <a:p>
            <a:pPr marL="1219170" indent="-1219170">
              <a:buNone/>
            </a:pPr>
            <a:r>
              <a:rPr lang="en-US" b="1" i="0" dirty="0">
                <a:solidFill>
                  <a:srgbClr val="FFC000"/>
                </a:solidFill>
              </a:rPr>
              <a:t>7y</a:t>
            </a:r>
            <a:r>
              <a:rPr lang="en-US" dirty="0"/>
              <a:t>: Not anymore. &lt;giggle, giggle&gt;</a:t>
            </a:r>
          </a:p>
          <a:p>
            <a:pPr marL="1219170" indent="-1219170">
              <a:buNone/>
            </a:pPr>
            <a:r>
              <a:rPr lang="en-US" b="1" i="0" dirty="0">
                <a:solidFill>
                  <a:srgbClr val="16A3E0"/>
                </a:solidFill>
              </a:rPr>
              <a:t>14yo</a:t>
            </a:r>
            <a:r>
              <a:rPr lang="en-US" dirty="0"/>
              <a:t>: 7777777</a:t>
            </a:r>
          </a:p>
        </p:txBody>
      </p:sp>
      <p:sp>
        <p:nvSpPr>
          <p:cNvPr id="5" name="Rectangle 4">
            <a:extLst>
              <a:ext uri="{FF2B5EF4-FFF2-40B4-BE49-F238E27FC236}">
                <a16:creationId xmlns:a16="http://schemas.microsoft.com/office/drawing/2014/main" id="{2B443600-9AFE-42BD-994C-79536FFCA021}"/>
              </a:ext>
            </a:extLst>
          </p:cNvPr>
          <p:cNvSpPr/>
          <p:nvPr/>
        </p:nvSpPr>
        <p:spPr>
          <a:xfrm>
            <a:off x="10622071" y="665018"/>
            <a:ext cx="784965" cy="5331648"/>
          </a:xfrm>
          <a:prstGeom prst="rect">
            <a:avLst/>
          </a:prstGeom>
          <a:no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vert="vert270" tIns="1920240" rIns="1097280" rtlCol="0" anchor="b" anchorCtr="0"/>
          <a:lstStyle/>
          <a:p>
            <a:pPr algn="ctr"/>
            <a:r>
              <a:rPr lang="en-US" sz="2400" dirty="0">
                <a:ln w="6350">
                  <a:solidFill>
                    <a:schemeClr val="bg1"/>
                  </a:solidFill>
                </a:ln>
                <a:solidFill>
                  <a:schemeClr val="bg1"/>
                </a:solidFill>
              </a:rPr>
              <a:t>Security Mindset O Meter</a:t>
            </a:r>
          </a:p>
        </p:txBody>
      </p:sp>
      <p:sp>
        <p:nvSpPr>
          <p:cNvPr id="6" name="Rectangle 5">
            <a:extLst>
              <a:ext uri="{FF2B5EF4-FFF2-40B4-BE49-F238E27FC236}">
                <a16:creationId xmlns:a16="http://schemas.microsoft.com/office/drawing/2014/main" id="{2C7D0EA1-B742-4275-B230-C30BDE3B166A}"/>
              </a:ext>
            </a:extLst>
          </p:cNvPr>
          <p:cNvSpPr/>
          <p:nvPr/>
        </p:nvSpPr>
        <p:spPr>
          <a:xfrm>
            <a:off x="10622071" y="5845481"/>
            <a:ext cx="784965" cy="1511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494C81A1-0236-4FD1-AA74-9399C2BFC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93828" y="4096805"/>
            <a:ext cx="1210295" cy="1210295"/>
          </a:xfrm>
          <a:prstGeom prst="rect">
            <a:avLst/>
          </a:prstGeom>
        </p:spPr>
      </p:pic>
      <p:sp>
        <p:nvSpPr>
          <p:cNvPr id="7" name="TextBox 6">
            <a:extLst>
              <a:ext uri="{FF2B5EF4-FFF2-40B4-BE49-F238E27FC236}">
                <a16:creationId xmlns:a16="http://schemas.microsoft.com/office/drawing/2014/main" id="{A66FFD31-DA6B-4A06-A6E1-3A22525A61A9}"/>
              </a:ext>
            </a:extLst>
          </p:cNvPr>
          <p:cNvSpPr txBox="1"/>
          <p:nvPr/>
        </p:nvSpPr>
        <p:spPr>
          <a:xfrm>
            <a:off x="0" y="6627168"/>
            <a:ext cx="3662548" cy="230832"/>
          </a:xfrm>
          <a:prstGeom prst="rect">
            <a:avLst/>
          </a:prstGeom>
          <a:noFill/>
        </p:spPr>
        <p:txBody>
          <a:bodyPr wrap="square" rtlCol="0">
            <a:spAutoFit/>
          </a:bodyPr>
          <a:lstStyle/>
          <a:p>
            <a:r>
              <a:rPr lang="en-US" sz="900" dirty="0">
                <a:hlinkClick r:id="rId3" tooltip="https://commons.wikimedia.org/wiki/File:Unlock_font_awesome.sv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8" name="TextBox 7">
            <a:extLst>
              <a:ext uri="{FF2B5EF4-FFF2-40B4-BE49-F238E27FC236}">
                <a16:creationId xmlns:a16="http://schemas.microsoft.com/office/drawing/2014/main" id="{ECA9CA32-EFCD-4894-AC5E-DC870BEB23EC}"/>
              </a:ext>
            </a:extLst>
          </p:cNvPr>
          <p:cNvSpPr txBox="1"/>
          <p:nvPr/>
        </p:nvSpPr>
        <p:spPr>
          <a:xfrm>
            <a:off x="106878" y="5706768"/>
            <a:ext cx="8134597" cy="461665"/>
          </a:xfrm>
          <a:prstGeom prst="rect">
            <a:avLst/>
          </a:prstGeom>
          <a:noFill/>
        </p:spPr>
        <p:txBody>
          <a:bodyPr wrap="square" rtlCol="0">
            <a:spAutoFit/>
          </a:bodyPr>
          <a:lstStyle/>
          <a:p>
            <a:r>
              <a:rPr lang="en-US" sz="2400" b="1" dirty="0">
                <a:solidFill>
                  <a:schemeClr val="accent6">
                    <a:lumMod val="75000"/>
                  </a:schemeClr>
                </a:solidFill>
              </a:rPr>
              <a:t>Lesson Learned: Users cannot be trusted. Neither can siblings.</a:t>
            </a:r>
          </a:p>
        </p:txBody>
      </p:sp>
    </p:spTree>
    <p:extLst>
      <p:ext uri="{BB962C8B-B14F-4D97-AF65-F5344CB8AC3E}">
        <p14:creationId xmlns:p14="http://schemas.microsoft.com/office/powerpoint/2010/main" val="3660314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609600" y="751067"/>
            <a:ext cx="7597045" cy="970400"/>
          </a:xfrm>
          <a:prstGeom prst="rect">
            <a:avLst/>
          </a:prstGeom>
        </p:spPr>
        <p:txBody>
          <a:bodyPr spcFirstLastPara="1" vert="horz" wrap="square" lIns="121900" tIns="121900" rIns="121900" bIns="121900" rtlCol="0" anchor="b" anchorCtr="0">
            <a:noAutofit/>
          </a:bodyPr>
          <a:lstStyle/>
          <a:p>
            <a:r>
              <a:rPr lang="en-US" dirty="0"/>
              <a:t>You Are All Responsible for Security</a:t>
            </a:r>
            <a:endParaRPr sz="2667" dirty="0"/>
          </a:p>
        </p:txBody>
      </p:sp>
      <p:sp>
        <p:nvSpPr>
          <p:cNvPr id="215" name="Google Shape;215;p24"/>
          <p:cNvSpPr/>
          <p:nvPr/>
        </p:nvSpPr>
        <p:spPr>
          <a:xfrm>
            <a:off x="1856784" y="1853142"/>
            <a:ext cx="2236739" cy="2228527"/>
          </a:xfrm>
          <a:prstGeom prst="ellipse">
            <a:avLst/>
          </a:prstGeom>
          <a:solidFill>
            <a:srgbClr val="33CCFF"/>
          </a:solidFill>
          <a:ln>
            <a:noFill/>
          </a:ln>
        </p:spPr>
        <p:txBody>
          <a:bodyPr spcFirstLastPara="1" wrap="square" lIns="121900" tIns="121900" rIns="121900" bIns="121900" anchor="ctr" anchorCtr="0">
            <a:noAutofit/>
          </a:bodyPr>
          <a:lstStyle/>
          <a:p>
            <a:pPr algn="ctr"/>
            <a:r>
              <a:rPr lang="en-US" sz="2400" b="1" dirty="0">
                <a:solidFill>
                  <a:srgbClr val="FFFFFF"/>
                </a:solidFill>
                <a:latin typeface="Pontano Sans"/>
                <a:ea typeface="Pontano Sans"/>
                <a:cs typeface="Pontano Sans"/>
                <a:sym typeface="Pontano Sans"/>
              </a:rPr>
              <a:t>Executives/ Leaders</a:t>
            </a:r>
            <a:endParaRPr sz="2400" b="1" dirty="0">
              <a:solidFill>
                <a:srgbClr val="FFFFFF"/>
              </a:solidFill>
              <a:latin typeface="Pontano Sans"/>
              <a:ea typeface="Pontano Sans"/>
              <a:cs typeface="Pontano Sans"/>
              <a:sym typeface="Pontano Sans"/>
            </a:endParaRPr>
          </a:p>
        </p:txBody>
      </p:sp>
      <p:sp>
        <p:nvSpPr>
          <p:cNvPr id="216" name="Google Shape;216;p24"/>
          <p:cNvSpPr/>
          <p:nvPr/>
        </p:nvSpPr>
        <p:spPr>
          <a:xfrm>
            <a:off x="4485860" y="1853142"/>
            <a:ext cx="2175896" cy="2228527"/>
          </a:xfrm>
          <a:prstGeom prst="ellipse">
            <a:avLst/>
          </a:prstGeom>
          <a:solidFill>
            <a:srgbClr val="3C78D8"/>
          </a:solidFill>
          <a:ln>
            <a:noFill/>
          </a:ln>
        </p:spPr>
        <p:txBody>
          <a:bodyPr spcFirstLastPara="1" wrap="square" lIns="121900" tIns="121900" rIns="121900" bIns="121900" anchor="ctr" anchorCtr="0">
            <a:noAutofit/>
          </a:bodyPr>
          <a:lstStyle/>
          <a:p>
            <a:pPr algn="ctr">
              <a:buClr>
                <a:srgbClr val="000000"/>
              </a:buClr>
              <a:buSzPts val="1100"/>
            </a:pPr>
            <a:r>
              <a:rPr lang="en" sz="2400" b="1" dirty="0">
                <a:solidFill>
                  <a:srgbClr val="FFFFFF"/>
                </a:solidFill>
                <a:latin typeface="Pontano Sans"/>
                <a:ea typeface="Pontano Sans"/>
                <a:cs typeface="Pontano Sans"/>
                <a:sym typeface="Pontano Sans"/>
              </a:rPr>
              <a:t>Engineers</a:t>
            </a:r>
            <a:br>
              <a:rPr lang="en" sz="2400" dirty="0">
                <a:solidFill>
                  <a:srgbClr val="FFFFFF"/>
                </a:solidFill>
                <a:latin typeface="Pontano Sans"/>
                <a:ea typeface="Pontano Sans"/>
                <a:cs typeface="Pontano Sans"/>
                <a:sym typeface="Pontano Sans"/>
              </a:rPr>
            </a:br>
            <a:r>
              <a:rPr lang="en" sz="2400" dirty="0">
                <a:solidFill>
                  <a:srgbClr val="FFFFFF"/>
                </a:solidFill>
                <a:latin typeface="Pontano Sans"/>
                <a:ea typeface="Pontano Sans"/>
                <a:cs typeface="Pontano Sans"/>
                <a:sym typeface="Pontano Sans"/>
              </a:rPr>
              <a:t>Software</a:t>
            </a:r>
          </a:p>
          <a:p>
            <a:pPr algn="ctr">
              <a:buClr>
                <a:srgbClr val="000000"/>
              </a:buClr>
              <a:buSzPts val="1100"/>
            </a:pPr>
            <a:r>
              <a:rPr lang="en" sz="2400" dirty="0">
                <a:solidFill>
                  <a:srgbClr val="FFFFFF"/>
                </a:solidFill>
                <a:latin typeface="Pontano Sans"/>
                <a:ea typeface="Pontano Sans"/>
                <a:cs typeface="Pontano Sans"/>
                <a:sym typeface="Pontano Sans"/>
              </a:rPr>
              <a:t>DevOp</a:t>
            </a:r>
          </a:p>
          <a:p>
            <a:pPr algn="ctr">
              <a:buClr>
                <a:srgbClr val="000000"/>
              </a:buClr>
              <a:buSzPts val="1100"/>
            </a:pPr>
            <a:r>
              <a:rPr lang="en" sz="2400" dirty="0">
                <a:solidFill>
                  <a:srgbClr val="FFFFFF"/>
                </a:solidFill>
                <a:latin typeface="Pontano Sans"/>
                <a:ea typeface="Pontano Sans"/>
                <a:cs typeface="Pontano Sans"/>
                <a:sym typeface="Pontano Sans"/>
              </a:rPr>
              <a:t>System</a:t>
            </a:r>
            <a:endParaRPr sz="2400" dirty="0">
              <a:solidFill>
                <a:srgbClr val="FFFFFF"/>
              </a:solidFill>
              <a:latin typeface="Pontano Sans"/>
              <a:ea typeface="Pontano Sans"/>
              <a:cs typeface="Pontano Sans"/>
              <a:sym typeface="Pontano Sans"/>
            </a:endParaRPr>
          </a:p>
        </p:txBody>
      </p:sp>
      <p:sp>
        <p:nvSpPr>
          <p:cNvPr id="217" name="Google Shape;217;p24"/>
          <p:cNvSpPr/>
          <p:nvPr/>
        </p:nvSpPr>
        <p:spPr>
          <a:xfrm>
            <a:off x="1856784" y="4309370"/>
            <a:ext cx="2175737" cy="2149751"/>
          </a:xfrm>
          <a:prstGeom prst="ellipse">
            <a:avLst/>
          </a:prstGeom>
          <a:solidFill>
            <a:srgbClr val="33CCCC"/>
          </a:solidFill>
          <a:ln>
            <a:noFill/>
          </a:ln>
        </p:spPr>
        <p:txBody>
          <a:bodyPr spcFirstLastPara="1" wrap="square" lIns="121900" tIns="121900" rIns="121900" bIns="121900" anchor="ctr" anchorCtr="0">
            <a:noAutofit/>
          </a:bodyPr>
          <a:lstStyle/>
          <a:p>
            <a:pPr algn="ctr"/>
            <a:r>
              <a:rPr lang="en" sz="2400" b="1" dirty="0">
                <a:solidFill>
                  <a:srgbClr val="FFFFFF"/>
                </a:solidFill>
                <a:latin typeface="Pontano Sans"/>
                <a:ea typeface="Pontano Sans"/>
                <a:cs typeface="Pontano Sans"/>
                <a:sym typeface="Pontano Sans"/>
              </a:rPr>
              <a:t>Product Managers/Owners</a:t>
            </a:r>
            <a:endParaRPr sz="2400" b="1" dirty="0">
              <a:solidFill>
                <a:srgbClr val="FFFFFF"/>
              </a:solidFill>
              <a:latin typeface="Pontano Sans"/>
              <a:ea typeface="Pontano Sans"/>
              <a:cs typeface="Pontano Sans"/>
              <a:sym typeface="Pontano Sans"/>
            </a:endParaRPr>
          </a:p>
        </p:txBody>
      </p:sp>
      <p:sp>
        <p:nvSpPr>
          <p:cNvPr id="218" name="Google Shape;218;p24"/>
          <p:cNvSpPr/>
          <p:nvPr/>
        </p:nvSpPr>
        <p:spPr>
          <a:xfrm>
            <a:off x="4485860" y="4309371"/>
            <a:ext cx="2175896" cy="2149749"/>
          </a:xfrm>
          <a:prstGeom prst="ellipse">
            <a:avLst/>
          </a:prstGeom>
          <a:solidFill>
            <a:srgbClr val="A7EA52"/>
          </a:solidFill>
          <a:ln>
            <a:noFill/>
          </a:ln>
        </p:spPr>
        <p:txBody>
          <a:bodyPr spcFirstLastPara="1" wrap="square" lIns="121900" tIns="121900" rIns="121900" bIns="121900" anchor="ctr" anchorCtr="0">
            <a:noAutofit/>
          </a:bodyPr>
          <a:lstStyle/>
          <a:p>
            <a:pPr algn="ctr"/>
            <a:r>
              <a:rPr lang="en" sz="2400" b="1" dirty="0">
                <a:solidFill>
                  <a:srgbClr val="FFFFFF"/>
                </a:solidFill>
                <a:latin typeface="Pontano Sans"/>
                <a:ea typeface="Pontano Sans"/>
                <a:cs typeface="Pontano Sans"/>
                <a:sym typeface="Pontano Sans"/>
              </a:rPr>
              <a:t>Quality Assurance</a:t>
            </a:r>
            <a:endParaRPr sz="2400" b="1" dirty="0">
              <a:solidFill>
                <a:srgbClr val="FFFFFF"/>
              </a:solidFill>
              <a:latin typeface="Pontano Sans"/>
              <a:ea typeface="Pontano Sans"/>
              <a:cs typeface="Pontano Sans"/>
              <a:sym typeface="Pontano Sans"/>
            </a:endParaRPr>
          </a:p>
        </p:txBody>
      </p:sp>
      <p:grpSp>
        <p:nvGrpSpPr>
          <p:cNvPr id="9" name="Group 8">
            <a:extLst>
              <a:ext uri="{FF2B5EF4-FFF2-40B4-BE49-F238E27FC236}">
                <a16:creationId xmlns:a16="http://schemas.microsoft.com/office/drawing/2014/main" id="{0CB94C02-3FA4-48E7-9851-B026C6D5D882}"/>
              </a:ext>
            </a:extLst>
          </p:cNvPr>
          <p:cNvGrpSpPr/>
          <p:nvPr/>
        </p:nvGrpSpPr>
        <p:grpSpPr>
          <a:xfrm>
            <a:off x="3217469" y="3048493"/>
            <a:ext cx="2083600" cy="2083600"/>
            <a:chOff x="3217469" y="3048493"/>
            <a:chExt cx="2083600" cy="2083600"/>
          </a:xfrm>
        </p:grpSpPr>
        <p:sp>
          <p:nvSpPr>
            <p:cNvPr id="219" name="Google Shape;219;p24"/>
            <p:cNvSpPr/>
            <p:nvPr/>
          </p:nvSpPr>
          <p:spPr>
            <a:xfrm>
              <a:off x="3217469" y="3048493"/>
              <a:ext cx="2083600" cy="2083600"/>
            </a:xfrm>
            <a:prstGeom prst="ellipse">
              <a:avLst/>
            </a:prstGeom>
            <a:solidFill>
              <a:srgbClr val="FFFFFF"/>
            </a:solidFill>
            <a:ln>
              <a:noFill/>
            </a:ln>
          </p:spPr>
          <p:txBody>
            <a:bodyPr spcFirstLastPara="1" wrap="square" lIns="121900" tIns="121900" rIns="121900" bIns="121900" anchor="ctr" anchorCtr="0">
              <a:noAutofit/>
            </a:bodyPr>
            <a:lstStyle/>
            <a:p>
              <a:pPr algn="ctr"/>
              <a:r>
                <a:rPr lang="en-US" sz="2667" dirty="0">
                  <a:solidFill>
                    <a:srgbClr val="162D5A"/>
                  </a:solidFill>
                  <a:latin typeface="Pontano Sans"/>
                  <a:ea typeface="Pontano Sans"/>
                  <a:cs typeface="Pontano Sans"/>
                  <a:sym typeface="Pontano Sans"/>
                </a:rPr>
                <a:t>Security</a:t>
              </a:r>
              <a:endParaRPr sz="2667" dirty="0">
                <a:solidFill>
                  <a:srgbClr val="162D5A"/>
                </a:solidFill>
                <a:latin typeface="Pontano Sans"/>
                <a:ea typeface="Pontano Sans"/>
                <a:cs typeface="Pontano Sans"/>
                <a:sym typeface="Pontano Sans"/>
              </a:endParaRPr>
            </a:p>
          </p:txBody>
        </p:sp>
        <p:sp>
          <p:nvSpPr>
            <p:cNvPr id="220" name="Google Shape;220;p24"/>
            <p:cNvSpPr/>
            <p:nvPr/>
          </p:nvSpPr>
          <p:spPr>
            <a:xfrm>
              <a:off x="3354831" y="3180168"/>
              <a:ext cx="1808800" cy="1808800"/>
            </a:xfrm>
            <a:prstGeom prst="donut">
              <a:avLst>
                <a:gd name="adj" fmla="val 11468"/>
              </a:avLst>
            </a:prstGeom>
            <a:solidFill>
              <a:srgbClr val="EFEFEF"/>
            </a:solidFill>
            <a:ln>
              <a:solidFill>
                <a:srgbClr val="00B0F0"/>
              </a:solidFill>
            </a:ln>
          </p:spPr>
          <p:txBody>
            <a:bodyPr spcFirstLastPara="1" wrap="square" lIns="121900" tIns="121900" rIns="121900" bIns="121900" anchor="ctr" anchorCtr="0">
              <a:noAutofit/>
            </a:bodyPr>
            <a:lstStyle/>
            <a:p>
              <a:endParaRPr sz="2400"/>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23" t="25021" r="123" b="23950"/>
          <a:stretch/>
        </p:blipFill>
        <p:spPr>
          <a:xfrm rot="5400000">
            <a:off x="7450665" y="2116601"/>
            <a:ext cx="6858000" cy="2624667"/>
          </a:xfrm>
          <a:prstGeom prst="rect">
            <a:avLst/>
          </a:prstGeom>
        </p:spPr>
      </p:pic>
      <p:sp>
        <p:nvSpPr>
          <p:cNvPr id="8" name="Octagon 7">
            <a:extLst>
              <a:ext uri="{FF2B5EF4-FFF2-40B4-BE49-F238E27FC236}">
                <a16:creationId xmlns:a16="http://schemas.microsoft.com/office/drawing/2014/main" id="{F911419E-B2D1-4224-81F8-317593F2E6A2}"/>
              </a:ext>
            </a:extLst>
          </p:cNvPr>
          <p:cNvSpPr/>
          <p:nvPr/>
        </p:nvSpPr>
        <p:spPr>
          <a:xfrm>
            <a:off x="143562" y="5978013"/>
            <a:ext cx="810167" cy="745916"/>
          </a:xfrm>
          <a:prstGeom prst="octagon">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Segoe UI" panose="020B0502040204020203" pitchFamily="34" charset="0"/>
                <a:cs typeface="Segoe UI" panose="020B0502040204020203" pitchFamily="34" charset="0"/>
              </a:rPr>
              <a:t>DON’T LEAVE</a:t>
            </a:r>
          </a:p>
        </p:txBody>
      </p:sp>
      <p:sp>
        <p:nvSpPr>
          <p:cNvPr id="14" name="Google Shape;211;p24">
            <a:extLst>
              <a:ext uri="{FF2B5EF4-FFF2-40B4-BE49-F238E27FC236}">
                <a16:creationId xmlns:a16="http://schemas.microsoft.com/office/drawing/2014/main" id="{0C197F58-FE1D-4B53-BD27-914B48F10651}"/>
              </a:ext>
            </a:extLst>
          </p:cNvPr>
          <p:cNvSpPr txBox="1">
            <a:spLocks/>
          </p:cNvSpPr>
          <p:nvPr/>
        </p:nvSpPr>
        <p:spPr>
          <a:xfrm>
            <a:off x="609600" y="752664"/>
            <a:ext cx="5086525" cy="9704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2400"/>
              <a:buNone/>
              <a:defRPr sz="3733" kern="1200">
                <a:solidFill>
                  <a:schemeClr val="tx1"/>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dirty="0"/>
              <a:t>Let’s Make Friends</a:t>
            </a:r>
            <a:endParaRPr lang="en-US" sz="2667"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8"/>
                                        </p:tgtEl>
                                        <p:attrNameLst>
                                          <p:attrName>style.visibility</p:attrName>
                                        </p:attrNameLst>
                                      </p:cBhvr>
                                      <p:to>
                                        <p:strVal val="visible"/>
                                      </p:to>
                                    </p:set>
                                    <p:animEffect transition="in" filter="fade">
                                      <p:cBhvr>
                                        <p:cTn id="12" dur="500"/>
                                        <p:tgtEl>
                                          <p:spTgt spid="2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7"/>
                                        </p:tgtEl>
                                        <p:attrNameLst>
                                          <p:attrName>style.visibility</p:attrName>
                                        </p:attrNameLst>
                                      </p:cBhvr>
                                      <p:to>
                                        <p:strVal val="visible"/>
                                      </p:to>
                                    </p:set>
                                    <p:animEffect transition="in" filter="fade">
                                      <p:cBhvr>
                                        <p:cTn id="17" dur="500"/>
                                        <p:tgtEl>
                                          <p:spTgt spid="2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5"/>
                                        </p:tgtEl>
                                        <p:attrNameLst>
                                          <p:attrName>style.visibility</p:attrName>
                                        </p:attrNameLst>
                                      </p:cBhvr>
                                      <p:to>
                                        <p:strVal val="visible"/>
                                      </p:to>
                                    </p:set>
                                    <p:animEffect transition="in" filter="fade">
                                      <p:cBhvr>
                                        <p:cTn id="22" dur="500"/>
                                        <p:tgtEl>
                                          <p:spTgt spid="21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1"/>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250"/>
                                  </p:stCondLst>
                                  <p:childTnLst>
                                    <p:set>
                                      <p:cBhvr>
                                        <p:cTn id="35" dur="1" fill="hold">
                                          <p:stCondLst>
                                            <p:cond delay="0"/>
                                          </p:stCondLst>
                                        </p:cTn>
                                        <p:tgtEl>
                                          <p:spTgt spid="8"/>
                                        </p:tgtEl>
                                        <p:attrNameLst>
                                          <p:attrName>style.visibility</p:attrName>
                                        </p:attrNameLst>
                                      </p:cBhvr>
                                      <p:to>
                                        <p:strVal val="visible"/>
                                      </p:to>
                                    </p:set>
                                  </p:childTnLst>
                                </p:cTn>
                              </p:par>
                              <p:par>
                                <p:cTn id="36" presetID="26" presetClass="emph" presetSubtype="0" fill="hold" grpId="1" nodeType="withEffect">
                                  <p:stCondLst>
                                    <p:cond delay="250"/>
                                  </p:stCondLst>
                                  <p:childTnLst>
                                    <p:animEffect transition="out" filter="fade">
                                      <p:cBhvr>
                                        <p:cTn id="37" dur="500" tmFilter="0, 0; .2, .5; .8, .5; 1, 0"/>
                                        <p:tgtEl>
                                          <p:spTgt spid="8"/>
                                        </p:tgtEl>
                                      </p:cBhvr>
                                    </p:animEffect>
                                    <p:animScale>
                                      <p:cBhvr>
                                        <p:cTn id="38"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215" grpId="0" animBg="1"/>
      <p:bldP spid="216" grpId="0" animBg="1"/>
      <p:bldP spid="217" grpId="0" animBg="1"/>
      <p:bldP spid="218" grpId="0" animBg="1"/>
      <p:bldP spid="8" grpId="0" animBg="1"/>
      <p:bldP spid="8" grpId="1" animBg="1"/>
      <p:bldP spid="1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005EA68-56E6-42F7-B4AA-F238CAF3A356}"/>
              </a:ext>
            </a:extLst>
          </p:cNvPr>
          <p:cNvSpPr>
            <a:spLocks noGrp="1"/>
          </p:cNvSpPr>
          <p:nvPr>
            <p:ph type="body" idx="1"/>
          </p:nvPr>
        </p:nvSpPr>
        <p:spPr>
          <a:xfrm>
            <a:off x="1313567" y="1022267"/>
            <a:ext cx="6853403" cy="4974400"/>
          </a:xfrm>
        </p:spPr>
        <p:txBody>
          <a:bodyPr/>
          <a:lstStyle/>
          <a:p>
            <a:pPr marL="1219170" indent="-1219170">
              <a:buNone/>
            </a:pPr>
            <a:r>
              <a:rPr lang="en-US" b="1" i="0" dirty="0">
                <a:solidFill>
                  <a:srgbClr val="16A3E0"/>
                </a:solidFill>
              </a:rPr>
              <a:t>Me</a:t>
            </a:r>
            <a:r>
              <a:rPr lang="en-US" dirty="0"/>
              <a:t>: Hey, What’s your passcode?</a:t>
            </a:r>
          </a:p>
          <a:p>
            <a:pPr marL="1219170" indent="-1219170">
              <a:buNone/>
            </a:pPr>
            <a:r>
              <a:rPr lang="en-US" b="1" i="0" dirty="0">
                <a:solidFill>
                  <a:srgbClr val="FFC000"/>
                </a:solidFill>
              </a:rPr>
              <a:t>14y</a:t>
            </a:r>
            <a:r>
              <a:rPr lang="en-US" dirty="0"/>
              <a:t>: I’m not telling </a:t>
            </a:r>
            <a:r>
              <a:rPr lang="en-US" u="sng" dirty="0"/>
              <a:t>you</a:t>
            </a:r>
            <a:endParaRPr lang="en-US" dirty="0"/>
          </a:p>
          <a:p>
            <a:pPr marL="1219170" indent="-1219170">
              <a:buNone/>
            </a:pPr>
            <a:r>
              <a:rPr lang="en-US" b="1" i="0" dirty="0">
                <a:solidFill>
                  <a:srgbClr val="16A3E0"/>
                </a:solidFill>
              </a:rPr>
              <a:t>Me</a:t>
            </a:r>
            <a:r>
              <a:rPr lang="en-US" dirty="0"/>
              <a:t>: Does your dad know?</a:t>
            </a:r>
          </a:p>
          <a:p>
            <a:pPr marL="1219170" indent="-1219170">
              <a:buNone/>
            </a:pPr>
            <a:r>
              <a:rPr lang="en-US" b="1" i="0" dirty="0">
                <a:solidFill>
                  <a:srgbClr val="FFC000"/>
                </a:solidFill>
              </a:rPr>
              <a:t>14y</a:t>
            </a:r>
            <a:r>
              <a:rPr lang="en-US" dirty="0"/>
              <a:t>: Yes.</a:t>
            </a:r>
          </a:p>
          <a:p>
            <a:pPr marL="1219170" indent="-1219170">
              <a:buNone/>
            </a:pPr>
            <a:r>
              <a:rPr lang="en-US" b="1" i="0" dirty="0">
                <a:solidFill>
                  <a:srgbClr val="16A3E0"/>
                </a:solidFill>
              </a:rPr>
              <a:t>Me</a:t>
            </a:r>
            <a:r>
              <a:rPr lang="en-US" dirty="0"/>
              <a:t>: Cool. Dad, what’s the passcode?</a:t>
            </a:r>
          </a:p>
        </p:txBody>
      </p:sp>
      <p:sp>
        <p:nvSpPr>
          <p:cNvPr id="5" name="Rectangle 4">
            <a:extLst>
              <a:ext uri="{FF2B5EF4-FFF2-40B4-BE49-F238E27FC236}">
                <a16:creationId xmlns:a16="http://schemas.microsoft.com/office/drawing/2014/main" id="{2B443600-9AFE-42BD-994C-79536FFCA021}"/>
              </a:ext>
            </a:extLst>
          </p:cNvPr>
          <p:cNvSpPr/>
          <p:nvPr/>
        </p:nvSpPr>
        <p:spPr>
          <a:xfrm>
            <a:off x="10622071" y="651353"/>
            <a:ext cx="784965" cy="5345313"/>
          </a:xfrm>
          <a:prstGeom prst="rect">
            <a:avLst/>
          </a:prstGeom>
          <a:no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vert="vert270" tIns="1920240" rIns="1097280" rtlCol="0" anchor="b" anchorCtr="0"/>
          <a:lstStyle/>
          <a:p>
            <a:pPr algn="ctr"/>
            <a:r>
              <a:rPr lang="en-US" sz="2400" dirty="0">
                <a:ln w="6350">
                  <a:solidFill>
                    <a:schemeClr val="bg1"/>
                  </a:solidFill>
                </a:ln>
                <a:solidFill>
                  <a:schemeClr val="bg1"/>
                </a:solidFill>
              </a:rPr>
              <a:t>Security Mindset O Meter</a:t>
            </a:r>
          </a:p>
        </p:txBody>
      </p:sp>
      <p:sp>
        <p:nvSpPr>
          <p:cNvPr id="6" name="Rectangle 5">
            <a:extLst>
              <a:ext uri="{FF2B5EF4-FFF2-40B4-BE49-F238E27FC236}">
                <a16:creationId xmlns:a16="http://schemas.microsoft.com/office/drawing/2014/main" id="{2C7D0EA1-B742-4275-B230-C30BDE3B166A}"/>
              </a:ext>
            </a:extLst>
          </p:cNvPr>
          <p:cNvSpPr/>
          <p:nvPr/>
        </p:nvSpPr>
        <p:spPr>
          <a:xfrm>
            <a:off x="10622071" y="5160723"/>
            <a:ext cx="784965" cy="83594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9">
            <a:extLst>
              <a:ext uri="{FF2B5EF4-FFF2-40B4-BE49-F238E27FC236}">
                <a16:creationId xmlns:a16="http://schemas.microsoft.com/office/drawing/2014/main" id="{64BEA635-A2D8-4A15-A74C-B4CF609ABFC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252137" y="4775487"/>
            <a:ext cx="1210295" cy="1210295"/>
          </a:xfrm>
          <a:prstGeom prst="rect">
            <a:avLst/>
          </a:prstGeom>
        </p:spPr>
      </p:pic>
      <p:sp>
        <p:nvSpPr>
          <p:cNvPr id="11" name="TextBox 10">
            <a:extLst>
              <a:ext uri="{FF2B5EF4-FFF2-40B4-BE49-F238E27FC236}">
                <a16:creationId xmlns:a16="http://schemas.microsoft.com/office/drawing/2014/main" id="{34FCC4B4-16C1-409F-9B1E-BBDB36269033}"/>
              </a:ext>
            </a:extLst>
          </p:cNvPr>
          <p:cNvSpPr txBox="1"/>
          <p:nvPr/>
        </p:nvSpPr>
        <p:spPr>
          <a:xfrm>
            <a:off x="0" y="6627168"/>
            <a:ext cx="3662548" cy="230832"/>
          </a:xfrm>
          <a:prstGeom prst="rect">
            <a:avLst/>
          </a:prstGeom>
          <a:noFill/>
        </p:spPr>
        <p:txBody>
          <a:bodyPr wrap="square" rtlCol="0">
            <a:spAutoFit/>
          </a:bodyPr>
          <a:lstStyle/>
          <a:p>
            <a:r>
              <a:rPr lang="en-US" sz="900" dirty="0">
                <a:hlinkClick r:id="rId3" tooltip="https://commons.wikimedia.org/wiki/File:Unlock_font_awesome.sv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12" name="TextBox 11">
            <a:extLst>
              <a:ext uri="{FF2B5EF4-FFF2-40B4-BE49-F238E27FC236}">
                <a16:creationId xmlns:a16="http://schemas.microsoft.com/office/drawing/2014/main" id="{80EC162E-B7D6-47D5-8FB0-37B28ACF9A24}"/>
              </a:ext>
            </a:extLst>
          </p:cNvPr>
          <p:cNvSpPr txBox="1"/>
          <p:nvPr/>
        </p:nvSpPr>
        <p:spPr>
          <a:xfrm>
            <a:off x="151849" y="6074746"/>
            <a:ext cx="8134597" cy="461665"/>
          </a:xfrm>
          <a:prstGeom prst="rect">
            <a:avLst/>
          </a:prstGeom>
          <a:noFill/>
        </p:spPr>
        <p:txBody>
          <a:bodyPr wrap="square" rtlCol="0">
            <a:spAutoFit/>
          </a:bodyPr>
          <a:lstStyle/>
          <a:p>
            <a:r>
              <a:rPr lang="en-US" sz="2400" b="1" dirty="0">
                <a:solidFill>
                  <a:schemeClr val="accent6">
                    <a:lumMod val="75000"/>
                  </a:schemeClr>
                </a:solidFill>
              </a:rPr>
              <a:t>Lesson Learned: Do Not Assume. You know what happens.</a:t>
            </a:r>
          </a:p>
        </p:txBody>
      </p:sp>
    </p:spTree>
    <p:extLst>
      <p:ext uri="{BB962C8B-B14F-4D97-AF65-F5344CB8AC3E}">
        <p14:creationId xmlns:p14="http://schemas.microsoft.com/office/powerpoint/2010/main" val="218066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005EA68-56E6-42F7-B4AA-F238CAF3A356}"/>
              </a:ext>
            </a:extLst>
          </p:cNvPr>
          <p:cNvSpPr>
            <a:spLocks noGrp="1"/>
          </p:cNvSpPr>
          <p:nvPr>
            <p:ph type="body" idx="1"/>
          </p:nvPr>
        </p:nvSpPr>
        <p:spPr>
          <a:xfrm>
            <a:off x="1313567" y="1022267"/>
            <a:ext cx="6853403" cy="4974400"/>
          </a:xfrm>
        </p:spPr>
        <p:txBody>
          <a:bodyPr/>
          <a:lstStyle/>
          <a:p>
            <a:pPr marL="1219170" indent="-1219170">
              <a:buNone/>
            </a:pPr>
            <a:r>
              <a:rPr lang="en-US" b="1" i="0" dirty="0">
                <a:solidFill>
                  <a:srgbClr val="FFC000"/>
                </a:solidFill>
              </a:rPr>
              <a:t>13y</a:t>
            </a:r>
            <a:r>
              <a:rPr lang="en-US" dirty="0"/>
              <a:t>: Can I watch a show on your phone?</a:t>
            </a:r>
          </a:p>
          <a:p>
            <a:pPr marL="1219170" indent="-1219170">
              <a:buNone/>
            </a:pPr>
            <a:r>
              <a:rPr lang="en-US" b="1" i="0" dirty="0">
                <a:solidFill>
                  <a:srgbClr val="16A3E0"/>
                </a:solidFill>
              </a:rPr>
              <a:t>Me</a:t>
            </a:r>
            <a:r>
              <a:rPr lang="en-US" dirty="0"/>
              <a:t>: No.</a:t>
            </a:r>
          </a:p>
          <a:p>
            <a:pPr marL="1219170" indent="-1219170">
              <a:buNone/>
            </a:pPr>
            <a:r>
              <a:rPr lang="en-US" b="1" i="0" dirty="0">
                <a:solidFill>
                  <a:srgbClr val="FFC000"/>
                </a:solidFill>
              </a:rPr>
              <a:t>13y</a:t>
            </a:r>
            <a:r>
              <a:rPr lang="en-US" dirty="0"/>
              <a:t>: What’s your passcode?</a:t>
            </a:r>
          </a:p>
          <a:p>
            <a:pPr marL="1219170" indent="-1219170">
              <a:buNone/>
            </a:pPr>
            <a:r>
              <a:rPr lang="en-US" b="1" i="0" dirty="0">
                <a:solidFill>
                  <a:srgbClr val="16A3E0"/>
                </a:solidFill>
              </a:rPr>
              <a:t>Me</a:t>
            </a:r>
            <a:r>
              <a:rPr lang="en-US" dirty="0"/>
              <a:t>: No.</a:t>
            </a:r>
          </a:p>
          <a:p>
            <a:pPr marL="1219170" indent="-1219170">
              <a:buNone/>
            </a:pPr>
            <a:r>
              <a:rPr lang="en-US" b="1" i="0" dirty="0">
                <a:solidFill>
                  <a:srgbClr val="FFC000"/>
                </a:solidFill>
              </a:rPr>
              <a:t>13y</a:t>
            </a:r>
            <a:r>
              <a:rPr lang="en-US" dirty="0"/>
              <a:t>: [holds phone in front of my face to unlock]</a:t>
            </a:r>
          </a:p>
        </p:txBody>
      </p:sp>
      <p:sp>
        <p:nvSpPr>
          <p:cNvPr id="5" name="Rectangle 4">
            <a:extLst>
              <a:ext uri="{FF2B5EF4-FFF2-40B4-BE49-F238E27FC236}">
                <a16:creationId xmlns:a16="http://schemas.microsoft.com/office/drawing/2014/main" id="{2B443600-9AFE-42BD-994C-79536FFCA021}"/>
              </a:ext>
            </a:extLst>
          </p:cNvPr>
          <p:cNvSpPr/>
          <p:nvPr/>
        </p:nvSpPr>
        <p:spPr>
          <a:xfrm>
            <a:off x="10622071" y="651353"/>
            <a:ext cx="784965" cy="5345313"/>
          </a:xfrm>
          <a:prstGeom prst="rect">
            <a:avLst/>
          </a:prstGeom>
          <a:no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vert="vert270" tIns="1920240" rIns="1097280" rtlCol="0" anchor="b" anchorCtr="0"/>
          <a:lstStyle/>
          <a:p>
            <a:pPr algn="ctr"/>
            <a:r>
              <a:rPr lang="en-US" sz="2400" dirty="0">
                <a:ln w="6350">
                  <a:solidFill>
                    <a:schemeClr val="bg1"/>
                  </a:solidFill>
                </a:ln>
                <a:solidFill>
                  <a:schemeClr val="bg1"/>
                </a:solidFill>
              </a:rPr>
              <a:t>Security Mindset O Meter</a:t>
            </a:r>
          </a:p>
        </p:txBody>
      </p:sp>
      <p:sp>
        <p:nvSpPr>
          <p:cNvPr id="6" name="Rectangle 5">
            <a:extLst>
              <a:ext uri="{FF2B5EF4-FFF2-40B4-BE49-F238E27FC236}">
                <a16:creationId xmlns:a16="http://schemas.microsoft.com/office/drawing/2014/main" id="{2C7D0EA1-B742-4275-B230-C30BDE3B166A}"/>
              </a:ext>
            </a:extLst>
          </p:cNvPr>
          <p:cNvSpPr/>
          <p:nvPr/>
        </p:nvSpPr>
        <p:spPr>
          <a:xfrm>
            <a:off x="10622071" y="4475968"/>
            <a:ext cx="784965" cy="15206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437E233A-1447-4C2D-A24D-D3293B85AB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4996233"/>
            <a:ext cx="1210295" cy="1210295"/>
          </a:xfrm>
          <a:prstGeom prst="rect">
            <a:avLst/>
          </a:prstGeom>
        </p:spPr>
      </p:pic>
      <p:sp>
        <p:nvSpPr>
          <p:cNvPr id="8" name="TextBox 7">
            <a:extLst>
              <a:ext uri="{FF2B5EF4-FFF2-40B4-BE49-F238E27FC236}">
                <a16:creationId xmlns:a16="http://schemas.microsoft.com/office/drawing/2014/main" id="{BA8D9D97-F08F-451C-8E85-04143F10E239}"/>
              </a:ext>
            </a:extLst>
          </p:cNvPr>
          <p:cNvSpPr txBox="1"/>
          <p:nvPr/>
        </p:nvSpPr>
        <p:spPr>
          <a:xfrm>
            <a:off x="0" y="6638052"/>
            <a:ext cx="3662548" cy="230832"/>
          </a:xfrm>
          <a:prstGeom prst="rect">
            <a:avLst/>
          </a:prstGeom>
          <a:noFill/>
        </p:spPr>
        <p:txBody>
          <a:bodyPr wrap="square" rtlCol="0">
            <a:spAutoFit/>
          </a:bodyPr>
          <a:lstStyle/>
          <a:p>
            <a:r>
              <a:rPr lang="en-US" sz="900" dirty="0">
                <a:hlinkClick r:id="rId3" tooltip="https://commons.wikimedia.org/wiki/File:Unlock_font_awesome.svg"/>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9" name="TextBox 8">
            <a:extLst>
              <a:ext uri="{FF2B5EF4-FFF2-40B4-BE49-F238E27FC236}">
                <a16:creationId xmlns:a16="http://schemas.microsoft.com/office/drawing/2014/main" id="{46038E8F-2FEC-4E41-B6A1-46A742D3916E}"/>
              </a:ext>
            </a:extLst>
          </p:cNvPr>
          <p:cNvSpPr txBox="1"/>
          <p:nvPr/>
        </p:nvSpPr>
        <p:spPr>
          <a:xfrm>
            <a:off x="151849" y="6074746"/>
            <a:ext cx="8134597" cy="461665"/>
          </a:xfrm>
          <a:prstGeom prst="rect">
            <a:avLst/>
          </a:prstGeom>
          <a:noFill/>
        </p:spPr>
        <p:txBody>
          <a:bodyPr wrap="square" rtlCol="0">
            <a:spAutoFit/>
          </a:bodyPr>
          <a:lstStyle/>
          <a:p>
            <a:r>
              <a:rPr lang="en-US" sz="2400" b="1" dirty="0">
                <a:solidFill>
                  <a:schemeClr val="accent6">
                    <a:lumMod val="75000"/>
                  </a:schemeClr>
                </a:solidFill>
              </a:rPr>
              <a:t>Lesson Learned: Security features are not always secure.</a:t>
            </a:r>
          </a:p>
        </p:txBody>
      </p:sp>
    </p:spTree>
    <p:extLst>
      <p:ext uri="{BB962C8B-B14F-4D97-AF65-F5344CB8AC3E}">
        <p14:creationId xmlns:p14="http://schemas.microsoft.com/office/powerpoint/2010/main" val="764722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005EA68-56E6-42F7-B4AA-F238CAF3A356}"/>
              </a:ext>
            </a:extLst>
          </p:cNvPr>
          <p:cNvSpPr>
            <a:spLocks noGrp="1"/>
          </p:cNvSpPr>
          <p:nvPr>
            <p:ph type="body" idx="1"/>
          </p:nvPr>
        </p:nvSpPr>
        <p:spPr>
          <a:xfrm>
            <a:off x="1313567" y="1022267"/>
            <a:ext cx="6853403" cy="4974400"/>
          </a:xfrm>
        </p:spPr>
        <p:txBody>
          <a:bodyPr/>
          <a:lstStyle/>
          <a:p>
            <a:pPr marL="1219170" indent="-1219170">
              <a:buNone/>
            </a:pPr>
            <a:r>
              <a:rPr lang="en-US" b="1" i="0" dirty="0">
                <a:solidFill>
                  <a:srgbClr val="FFC000"/>
                </a:solidFill>
              </a:rPr>
              <a:t>Anonymous</a:t>
            </a:r>
            <a:r>
              <a:rPr lang="en-US" dirty="0"/>
              <a:t>: I’m never using the biometric features. You can change a password or code, but I’m not getting plastic surgery to change my facial recognition!</a:t>
            </a:r>
          </a:p>
        </p:txBody>
      </p:sp>
      <p:sp>
        <p:nvSpPr>
          <p:cNvPr id="5" name="Rectangle 4">
            <a:extLst>
              <a:ext uri="{FF2B5EF4-FFF2-40B4-BE49-F238E27FC236}">
                <a16:creationId xmlns:a16="http://schemas.microsoft.com/office/drawing/2014/main" id="{2B443600-9AFE-42BD-994C-79536FFCA021}"/>
              </a:ext>
            </a:extLst>
          </p:cNvPr>
          <p:cNvSpPr/>
          <p:nvPr/>
        </p:nvSpPr>
        <p:spPr>
          <a:xfrm>
            <a:off x="10622071" y="651353"/>
            <a:ext cx="784965" cy="5345313"/>
          </a:xfrm>
          <a:prstGeom prst="rect">
            <a:avLst/>
          </a:prstGeom>
          <a:noFill/>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vert="vert270" tIns="1920240" rIns="1097280" rtlCol="0" anchor="b" anchorCtr="0"/>
          <a:lstStyle/>
          <a:p>
            <a:pPr algn="ctr"/>
            <a:r>
              <a:rPr lang="en-US" sz="2400" dirty="0">
                <a:ln w="6350">
                  <a:solidFill>
                    <a:schemeClr val="bg1"/>
                  </a:solidFill>
                </a:ln>
                <a:solidFill>
                  <a:schemeClr val="bg1"/>
                </a:solidFill>
              </a:rPr>
              <a:t>Security Mindset O Meter</a:t>
            </a:r>
          </a:p>
        </p:txBody>
      </p:sp>
      <p:sp>
        <p:nvSpPr>
          <p:cNvPr id="6" name="Rectangle 5">
            <a:extLst>
              <a:ext uri="{FF2B5EF4-FFF2-40B4-BE49-F238E27FC236}">
                <a16:creationId xmlns:a16="http://schemas.microsoft.com/office/drawing/2014/main" id="{2C7D0EA1-B742-4275-B230-C30BDE3B166A}"/>
              </a:ext>
            </a:extLst>
          </p:cNvPr>
          <p:cNvSpPr/>
          <p:nvPr/>
        </p:nvSpPr>
        <p:spPr>
          <a:xfrm>
            <a:off x="10622071" y="3429000"/>
            <a:ext cx="784965" cy="256766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226949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EC70B99-A1E3-4FFD-AC8E-1F9FB65E1A3B}"/>
              </a:ext>
            </a:extLst>
          </p:cNvPr>
          <p:cNvGrpSpPr/>
          <p:nvPr/>
        </p:nvGrpSpPr>
        <p:grpSpPr>
          <a:xfrm>
            <a:off x="467833" y="-1"/>
            <a:ext cx="10558130" cy="6858001"/>
            <a:chOff x="2349635" y="0"/>
            <a:chExt cx="7492730" cy="4743188"/>
          </a:xfrm>
        </p:grpSpPr>
        <p:pic>
          <p:nvPicPr>
            <p:cNvPr id="3" name="Picture 2">
              <a:extLst>
                <a:ext uri="{FF2B5EF4-FFF2-40B4-BE49-F238E27FC236}">
                  <a16:creationId xmlns:a16="http://schemas.microsoft.com/office/drawing/2014/main" id="{C663E217-1CEB-4837-B2D4-04C0A969926C}"/>
                </a:ext>
              </a:extLst>
            </p:cNvPr>
            <p:cNvPicPr>
              <a:picLocks noChangeAspect="1"/>
            </p:cNvPicPr>
            <p:nvPr/>
          </p:nvPicPr>
          <p:blipFill rotWithShape="1">
            <a:blip r:embed="rId2"/>
            <a:srcRect b="85388"/>
            <a:stretch/>
          </p:blipFill>
          <p:spPr>
            <a:xfrm>
              <a:off x="2349635" y="0"/>
              <a:ext cx="7492730" cy="1002082"/>
            </a:xfrm>
            <a:prstGeom prst="rect">
              <a:avLst/>
            </a:prstGeom>
          </p:spPr>
        </p:pic>
        <p:pic>
          <p:nvPicPr>
            <p:cNvPr id="4" name="Picture 3">
              <a:extLst>
                <a:ext uri="{FF2B5EF4-FFF2-40B4-BE49-F238E27FC236}">
                  <a16:creationId xmlns:a16="http://schemas.microsoft.com/office/drawing/2014/main" id="{067B66BA-42DA-491B-B9CC-CF50539949EB}"/>
                </a:ext>
              </a:extLst>
            </p:cNvPr>
            <p:cNvPicPr>
              <a:picLocks noChangeAspect="1"/>
            </p:cNvPicPr>
            <p:nvPr/>
          </p:nvPicPr>
          <p:blipFill rotWithShape="1">
            <a:blip r:embed="rId2"/>
            <a:srcRect t="45084"/>
            <a:stretch/>
          </p:blipFill>
          <p:spPr>
            <a:xfrm>
              <a:off x="2349635" y="977029"/>
              <a:ext cx="7492730" cy="3766159"/>
            </a:xfrm>
            <a:prstGeom prst="rect">
              <a:avLst/>
            </a:prstGeom>
          </p:spPr>
        </p:pic>
        <p:sp>
          <p:nvSpPr>
            <p:cNvPr id="5" name="Rectangle 4">
              <a:extLst>
                <a:ext uri="{FF2B5EF4-FFF2-40B4-BE49-F238E27FC236}">
                  <a16:creationId xmlns:a16="http://schemas.microsoft.com/office/drawing/2014/main" id="{FA1705FD-82A7-4C39-8B39-87DC80AE6D5B}"/>
                </a:ext>
              </a:extLst>
            </p:cNvPr>
            <p:cNvSpPr/>
            <p:nvPr/>
          </p:nvSpPr>
          <p:spPr>
            <a:xfrm>
              <a:off x="7189940" y="1152395"/>
              <a:ext cx="2652425" cy="3582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F75F693B-DE2D-4C66-9E58-1B009B0E6A36}"/>
              </a:ext>
            </a:extLst>
          </p:cNvPr>
          <p:cNvSpPr txBox="1"/>
          <p:nvPr/>
        </p:nvSpPr>
        <p:spPr>
          <a:xfrm>
            <a:off x="7868093" y="2236393"/>
            <a:ext cx="4166098" cy="1200329"/>
          </a:xfrm>
          <a:prstGeom prst="rect">
            <a:avLst/>
          </a:prstGeom>
          <a:noFill/>
        </p:spPr>
        <p:txBody>
          <a:bodyPr wrap="square" rtlCol="0">
            <a:spAutoFit/>
          </a:bodyPr>
          <a:lstStyle/>
          <a:p>
            <a:r>
              <a:rPr lang="en-US" sz="2400" b="1" dirty="0">
                <a:solidFill>
                  <a:schemeClr val="accent6">
                    <a:lumMod val="75000"/>
                  </a:schemeClr>
                </a:solidFill>
              </a:rPr>
              <a:t>Lesson Learned: Yesterday’s solution is tomorrow’s threat. Always be learning.</a:t>
            </a:r>
          </a:p>
        </p:txBody>
      </p:sp>
    </p:spTree>
    <p:extLst>
      <p:ext uri="{BB962C8B-B14F-4D97-AF65-F5344CB8AC3E}">
        <p14:creationId xmlns:p14="http://schemas.microsoft.com/office/powerpoint/2010/main" val="2509890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4">
            <a:extLst>
              <a:ext uri="{FF2B5EF4-FFF2-40B4-BE49-F238E27FC236}">
                <a16:creationId xmlns:a16="http://schemas.microsoft.com/office/drawing/2014/main" id="{BF26EF79-7ECD-4282-9B02-180867FFB609}"/>
              </a:ext>
            </a:extLst>
          </p:cNvPr>
          <p:cNvSpPr txBox="1">
            <a:spLocks/>
          </p:cNvSpPr>
          <p:nvPr/>
        </p:nvSpPr>
        <p:spPr>
          <a:xfrm>
            <a:off x="1530849" y="5440193"/>
            <a:ext cx="9483047"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There is always more to know.</a:t>
            </a:r>
          </a:p>
        </p:txBody>
      </p:sp>
      <p:sp>
        <p:nvSpPr>
          <p:cNvPr id="9" name="Subtitle 4">
            <a:extLst>
              <a:ext uri="{FF2B5EF4-FFF2-40B4-BE49-F238E27FC236}">
                <a16:creationId xmlns:a16="http://schemas.microsoft.com/office/drawing/2014/main" id="{009A9FA0-EA63-49DA-B99B-5CB2D9E5E4AD}"/>
              </a:ext>
            </a:extLst>
          </p:cNvPr>
          <p:cNvSpPr txBox="1">
            <a:spLocks/>
          </p:cNvSpPr>
          <p:nvPr/>
        </p:nvSpPr>
        <p:spPr>
          <a:xfrm>
            <a:off x="0" y="702094"/>
            <a:ext cx="12192000"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Road Trip Lesson #3</a:t>
            </a:r>
          </a:p>
        </p:txBody>
      </p:sp>
      <p:pic>
        <p:nvPicPr>
          <p:cNvPr id="4" name="Picture 3">
            <a:extLst>
              <a:ext uri="{FF2B5EF4-FFF2-40B4-BE49-F238E27FC236}">
                <a16:creationId xmlns:a16="http://schemas.microsoft.com/office/drawing/2014/main" id="{640BFE87-34C6-477E-ACAE-E5D1CBCD1214}"/>
              </a:ext>
            </a:extLst>
          </p:cNvPr>
          <p:cNvPicPr>
            <a:picLocks noChangeAspect="1"/>
          </p:cNvPicPr>
          <p:nvPr/>
        </p:nvPicPr>
        <p:blipFill rotWithShape="1">
          <a:blip r:embed="rId2">
            <a:extLst>
              <a:ext uri="{28A0092B-C50C-407E-A947-70E740481C1C}">
                <a14:useLocalDpi xmlns:a14="http://schemas.microsoft.com/office/drawing/2010/main" val="0"/>
              </a:ext>
            </a:extLst>
          </a:blip>
          <a:srcRect l="-67" t="12282" r="5672" b="11099"/>
          <a:stretch/>
        </p:blipFill>
        <p:spPr>
          <a:xfrm>
            <a:off x="2602684" y="1516395"/>
            <a:ext cx="6986631" cy="3825210"/>
          </a:xfrm>
          <a:prstGeom prst="rect">
            <a:avLst/>
          </a:prstGeom>
        </p:spPr>
      </p:pic>
    </p:spTree>
    <p:extLst>
      <p:ext uri="{BB962C8B-B14F-4D97-AF65-F5344CB8AC3E}">
        <p14:creationId xmlns:p14="http://schemas.microsoft.com/office/powerpoint/2010/main" val="802330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7" t="12282" r="5672" b="11099"/>
          <a:stretch/>
        </p:blipFill>
        <p:spPr>
          <a:xfrm>
            <a:off x="-322432" y="-1"/>
            <a:ext cx="12514431" cy="6851703"/>
          </a:xfrm>
          <a:prstGeom prst="rect">
            <a:avLst/>
          </a:prstGeom>
        </p:spPr>
      </p:pic>
      <p:sp>
        <p:nvSpPr>
          <p:cNvPr id="206" name="Google Shape;206;p23"/>
          <p:cNvSpPr txBox="1">
            <a:spLocks noGrp="1"/>
          </p:cNvSpPr>
          <p:nvPr>
            <p:ph type="sldNum" idx="4294967295"/>
          </p:nvPr>
        </p:nvSpPr>
        <p:spPr>
          <a:xfrm>
            <a:off x="10087745" y="63331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35</a:t>
            </a:fld>
            <a:endParaRPr/>
          </a:p>
        </p:txBody>
      </p:sp>
      <p:sp>
        <p:nvSpPr>
          <p:cNvPr id="205" name="Google Shape;205;p23"/>
          <p:cNvSpPr txBox="1">
            <a:spLocks noGrp="1"/>
          </p:cNvSpPr>
          <p:nvPr>
            <p:ph type="title" idx="4294967295"/>
          </p:nvPr>
        </p:nvSpPr>
        <p:spPr>
          <a:xfrm>
            <a:off x="-322432" y="154213"/>
            <a:ext cx="12514432" cy="1839383"/>
          </a:xfrm>
          <a:prstGeom prst="rect">
            <a:avLst/>
          </a:prstGeom>
        </p:spPr>
        <p:txBody>
          <a:bodyPr spcFirstLastPara="1" vert="horz" wrap="square" lIns="121900" tIns="121900" rIns="121900" bIns="121900" rtlCol="0" anchor="t" anchorCtr="0">
            <a:noAutofit/>
          </a:bodyPr>
          <a:lstStyle/>
          <a:p>
            <a:pPr algn="ctr">
              <a:spcBef>
                <a:spcPts val="0"/>
              </a:spcBef>
            </a:pPr>
            <a:r>
              <a:rPr lang="en-US" sz="7200" dirty="0">
                <a:solidFill>
                  <a:srgbClr val="FFFFFF"/>
                </a:solidFill>
              </a:rPr>
              <a:t>Knowledge is Key</a:t>
            </a:r>
            <a:br>
              <a:rPr lang="en-US" sz="7200" dirty="0">
                <a:solidFill>
                  <a:srgbClr val="FFFFFF"/>
                </a:solidFill>
              </a:rPr>
            </a:br>
            <a:br>
              <a:rPr lang="en-US" sz="2400" dirty="0">
                <a:solidFill>
                  <a:srgbClr val="FFFFFF"/>
                </a:solidFill>
              </a:rPr>
            </a:br>
            <a:r>
              <a:rPr lang="en-US" sz="3733" dirty="0">
                <a:solidFill>
                  <a:srgbClr val="FFFFFF"/>
                </a:solidFill>
              </a:rPr>
              <a:t>What we don’t know hurts us every day.</a:t>
            </a:r>
            <a:endParaRPr sz="3733" dirty="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863B92-8B6C-43B5-82EE-E7BD6CB4C480}"/>
              </a:ext>
            </a:extLst>
          </p:cNvPr>
          <p:cNvSpPr>
            <a:spLocks noGrp="1"/>
          </p:cNvSpPr>
          <p:nvPr>
            <p:ph type="ctrTitle"/>
          </p:nvPr>
        </p:nvSpPr>
        <p:spPr>
          <a:xfrm>
            <a:off x="5826642" y="2727000"/>
            <a:ext cx="6365358" cy="921200"/>
          </a:xfrm>
        </p:spPr>
        <p:txBody>
          <a:bodyPr/>
          <a:lstStyle/>
          <a:p>
            <a:pPr algn="ctr"/>
            <a:r>
              <a:rPr lang="en-US" sz="6000" dirty="0"/>
              <a:t>Bring Friends</a:t>
            </a:r>
          </a:p>
        </p:txBody>
      </p:sp>
      <p:sp>
        <p:nvSpPr>
          <p:cNvPr id="5" name="Subtitle 4">
            <a:extLst>
              <a:ext uri="{FF2B5EF4-FFF2-40B4-BE49-F238E27FC236}">
                <a16:creationId xmlns:a16="http://schemas.microsoft.com/office/drawing/2014/main" id="{AC472340-F83E-419B-B1D8-9962B229BDC4}"/>
              </a:ext>
            </a:extLst>
          </p:cNvPr>
          <p:cNvSpPr>
            <a:spLocks noGrp="1"/>
          </p:cNvSpPr>
          <p:nvPr>
            <p:ph type="subTitle" idx="1"/>
          </p:nvPr>
        </p:nvSpPr>
        <p:spPr>
          <a:xfrm>
            <a:off x="5826641" y="3574100"/>
            <a:ext cx="6365358" cy="921200"/>
          </a:xfrm>
        </p:spPr>
        <p:txBody>
          <a:bodyPr/>
          <a:lstStyle/>
          <a:p>
            <a:pPr algn="ctr"/>
            <a:r>
              <a:rPr lang="en-US" sz="4267" dirty="0"/>
              <a:t>(or your kids)</a:t>
            </a:r>
          </a:p>
        </p:txBody>
      </p:sp>
      <p:sp>
        <p:nvSpPr>
          <p:cNvPr id="7" name="Google Shape;137;p16">
            <a:extLst>
              <a:ext uri="{FF2B5EF4-FFF2-40B4-BE49-F238E27FC236}">
                <a16:creationId xmlns:a16="http://schemas.microsoft.com/office/drawing/2014/main" id="{AD9ED43F-2A1B-4B11-B80A-5F148C7B867D}"/>
              </a:ext>
            </a:extLst>
          </p:cNvPr>
          <p:cNvSpPr/>
          <p:nvPr/>
        </p:nvSpPr>
        <p:spPr>
          <a:xfrm>
            <a:off x="1998558" y="2868200"/>
            <a:ext cx="731065" cy="1121600"/>
          </a:xfrm>
          <a:prstGeom prst="rect">
            <a:avLst/>
          </a:prstGeom>
        </p:spPr>
        <p:txBody>
          <a:bodyPr>
            <a:prstTxWarp prst="textPlain">
              <a:avLst/>
            </a:prstTxWarp>
          </a:bodyPr>
          <a:lstStyle/>
          <a:p>
            <a:pPr lvl="0" algn="ctr"/>
            <a:r>
              <a:rPr lang="en-US" sz="2400" b="1" dirty="0">
                <a:gradFill>
                  <a:gsLst>
                    <a:gs pos="0">
                      <a:srgbClr val="75DDFF"/>
                    </a:gs>
                    <a:gs pos="100000">
                      <a:srgbClr val="09B1E9"/>
                    </a:gs>
                  </a:gsLst>
                  <a:lin ang="5400012" scaled="0"/>
                </a:gradFill>
                <a:latin typeface="Droid Serif"/>
              </a:rPr>
              <a:t>4</a:t>
            </a:r>
            <a:endParaRPr sz="2400" b="1" dirty="0">
              <a:gradFill>
                <a:gsLst>
                  <a:gs pos="0">
                    <a:srgbClr val="75DDFF"/>
                  </a:gs>
                  <a:gs pos="100000">
                    <a:srgbClr val="09B1E9"/>
                  </a:gs>
                </a:gsLst>
                <a:lin ang="5400012" scaled="0"/>
              </a:gradFill>
              <a:latin typeface="Droid Serif"/>
            </a:endParaRPr>
          </a:p>
        </p:txBody>
      </p:sp>
    </p:spTree>
    <p:extLst>
      <p:ext uri="{BB962C8B-B14F-4D97-AF65-F5344CB8AC3E}">
        <p14:creationId xmlns:p14="http://schemas.microsoft.com/office/powerpoint/2010/main" val="355326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5EEC-CB6E-4607-8C33-FF466C1E372B}"/>
              </a:ext>
            </a:extLst>
          </p:cNvPr>
          <p:cNvSpPr>
            <a:spLocks noGrp="1"/>
          </p:cNvSpPr>
          <p:nvPr>
            <p:ph type="title" idx="4294967295"/>
          </p:nvPr>
        </p:nvSpPr>
        <p:spPr>
          <a:xfrm>
            <a:off x="0" y="1122363"/>
            <a:ext cx="12192000" cy="2840037"/>
          </a:xfrm>
        </p:spPr>
        <p:txBody>
          <a:bodyPr vert="horz" lIns="91440" tIns="45720" rIns="91440" bIns="45720" rtlCol="0" anchor="b">
            <a:normAutofit/>
          </a:bodyPr>
          <a:lstStyle/>
          <a:p>
            <a:pPr algn="ctr"/>
            <a:r>
              <a:rPr lang="en-US" sz="5800" kern="1200" dirty="0">
                <a:solidFill>
                  <a:schemeClr val="accent4">
                    <a:lumMod val="40000"/>
                    <a:lumOff val="60000"/>
                  </a:schemeClr>
                </a:solidFill>
                <a:latin typeface="+mj-lt"/>
                <a:ea typeface="+mj-ea"/>
                <a:cs typeface="+mj-cs"/>
              </a:rPr>
              <a:t>Minivans</a:t>
            </a:r>
          </a:p>
        </p:txBody>
      </p:sp>
      <p:cxnSp>
        <p:nvCxnSpPr>
          <p:cNvPr id="4" name="Straight Connector 3">
            <a:extLst>
              <a:ext uri="{FF2B5EF4-FFF2-40B4-BE49-F238E27FC236}">
                <a16:creationId xmlns:a16="http://schemas.microsoft.com/office/drawing/2014/main" id="{7324453E-5F6D-4469-AB86-3C02213BA88E}"/>
              </a:ext>
            </a:extLst>
          </p:cNvPr>
          <p:cNvCxnSpPr/>
          <p:nvPr/>
        </p:nvCxnSpPr>
        <p:spPr>
          <a:xfrm>
            <a:off x="4249270" y="3962400"/>
            <a:ext cx="3693459" cy="0"/>
          </a:xfrm>
          <a:prstGeom prst="line">
            <a:avLst/>
          </a:prstGeom>
          <a:ln w="381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988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132BD1-AB73-4B29-9431-B48DF2A32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2765" y="-1"/>
            <a:ext cx="6857935" cy="68579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066670B-F037-44D4-AC2D-33C4FEB221BE}"/>
              </a:ext>
            </a:extLst>
          </p:cNvPr>
          <p:cNvSpPr>
            <a:spLocks noGrp="1"/>
          </p:cNvSpPr>
          <p:nvPr>
            <p:ph type="title"/>
          </p:nvPr>
        </p:nvSpPr>
        <p:spPr>
          <a:xfrm>
            <a:off x="116959" y="365125"/>
            <a:ext cx="5326912" cy="1325563"/>
          </a:xfrm>
        </p:spPr>
        <p:txBody>
          <a:bodyPr/>
          <a:lstStyle/>
          <a:p>
            <a:r>
              <a:rPr lang="en-US" dirty="0"/>
              <a:t>Everyone has a role</a:t>
            </a:r>
          </a:p>
        </p:txBody>
      </p:sp>
      <p:sp>
        <p:nvSpPr>
          <p:cNvPr id="6" name="Google Shape;143;p17">
            <a:extLst>
              <a:ext uri="{FF2B5EF4-FFF2-40B4-BE49-F238E27FC236}">
                <a16:creationId xmlns:a16="http://schemas.microsoft.com/office/drawing/2014/main" id="{B35895B2-8D03-42D4-B958-F8DAFC8D45E2}"/>
              </a:ext>
            </a:extLst>
          </p:cNvPr>
          <p:cNvSpPr txBox="1">
            <a:spLocks/>
          </p:cNvSpPr>
          <p:nvPr/>
        </p:nvSpPr>
        <p:spPr>
          <a:xfrm>
            <a:off x="0" y="6373905"/>
            <a:ext cx="6893080" cy="484029"/>
          </a:xfrm>
          <a:prstGeom prst="rect">
            <a:avLst/>
          </a:prstGeom>
        </p:spPr>
        <p:txBody>
          <a:bodyPr spcFirstLastPara="1" vert="horz" wrap="square" lIns="121900" tIns="121900" rIns="121900" bIns="121900" rtlCol="0" anchor="t" anchorCtr="0">
            <a:noAutofit/>
          </a:bodyPr>
          <a:lstStyle>
            <a:lvl1pPr marL="609585" lvl="0" indent="-558786" algn="l" defTabSz="914400" rtl="0" eaLnBrk="1" latinLnBrk="0" hangingPunct="1">
              <a:lnSpc>
                <a:spcPct val="90000"/>
              </a:lnSpc>
              <a:spcBef>
                <a:spcPts val="800"/>
              </a:spcBef>
              <a:spcAft>
                <a:spcPts val="0"/>
              </a:spcAft>
              <a:buSzPts val="3000"/>
              <a:buFont typeface="Droid Serif"/>
              <a:buChar char="➝"/>
              <a:defRPr sz="4000" i="1" kern="1200">
                <a:solidFill>
                  <a:schemeClr val="tx1"/>
                </a:solidFill>
                <a:latin typeface="Droid Serif"/>
                <a:ea typeface="Droid Serif"/>
                <a:cs typeface="Droid Serif"/>
                <a:sym typeface="Droid Serif"/>
              </a:defRPr>
            </a:lvl1pPr>
            <a:lvl2pPr marL="1219170" lvl="1"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2pPr>
            <a:lvl3pPr marL="1828754" lvl="2"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3pPr>
            <a:lvl4pPr marL="2438339" lvl="3"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4pPr>
            <a:lvl5pPr marL="3047924" lvl="4"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5pPr>
            <a:lvl6pPr marL="3657509" lvl="5"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6pPr>
            <a:lvl7pPr marL="4267093" lvl="6"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7pPr>
            <a:lvl8pPr marL="4876678" lvl="7"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8pPr>
            <a:lvl9pPr marL="5486263" lvl="8"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9pPr>
          </a:lstStyle>
          <a:p>
            <a:pPr marL="0" indent="0">
              <a:buFont typeface="Droid Serif"/>
              <a:buNone/>
            </a:pPr>
            <a:r>
              <a:rPr lang="en-US" sz="1600" i="0" dirty="0"/>
              <a:t>*Source: April Wright via Louis </a:t>
            </a:r>
            <a:r>
              <a:rPr lang="en-US" sz="1600" i="0" dirty="0" err="1"/>
              <a:t>Cremen</a:t>
            </a:r>
            <a:endParaRPr lang="en-US" sz="1600" i="0" dirty="0"/>
          </a:p>
        </p:txBody>
      </p:sp>
      <p:sp>
        <p:nvSpPr>
          <p:cNvPr id="7" name="TextBox 6">
            <a:extLst>
              <a:ext uri="{FF2B5EF4-FFF2-40B4-BE49-F238E27FC236}">
                <a16:creationId xmlns:a16="http://schemas.microsoft.com/office/drawing/2014/main" id="{FD2D66A0-5053-498F-A650-4F3D6E30A57B}"/>
              </a:ext>
            </a:extLst>
          </p:cNvPr>
          <p:cNvSpPr txBox="1"/>
          <p:nvPr/>
        </p:nvSpPr>
        <p:spPr>
          <a:xfrm>
            <a:off x="690282" y="1690688"/>
            <a:ext cx="233030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Builders</a:t>
            </a:r>
          </a:p>
          <a:p>
            <a:pPr marL="285750" indent="-285750">
              <a:buFont typeface="Arial" panose="020B0604020202020204" pitchFamily="34" charset="0"/>
              <a:buChar char="•"/>
            </a:pPr>
            <a:r>
              <a:rPr lang="en-US" dirty="0"/>
              <a:t>The Defenders</a:t>
            </a:r>
          </a:p>
          <a:p>
            <a:pPr marL="285750" indent="-285750">
              <a:buFont typeface="Arial" panose="020B0604020202020204" pitchFamily="34" charset="0"/>
              <a:buChar char="•"/>
            </a:pPr>
            <a:r>
              <a:rPr lang="en-US" dirty="0"/>
              <a:t>The Breakers</a:t>
            </a:r>
          </a:p>
          <a:p>
            <a:pPr marL="285750" indent="-285750">
              <a:buFont typeface="Arial" panose="020B0604020202020204" pitchFamily="34" charset="0"/>
              <a:buChar char="•"/>
            </a:pPr>
            <a:r>
              <a:rPr lang="en-US" i="1" dirty="0"/>
              <a:t>The Advisors</a:t>
            </a:r>
          </a:p>
        </p:txBody>
      </p:sp>
    </p:spTree>
    <p:extLst>
      <p:ext uri="{BB962C8B-B14F-4D97-AF65-F5344CB8AC3E}">
        <p14:creationId xmlns:p14="http://schemas.microsoft.com/office/powerpoint/2010/main" val="538352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5EEC-CB6E-4607-8C33-FF466C1E372B}"/>
              </a:ext>
            </a:extLst>
          </p:cNvPr>
          <p:cNvSpPr>
            <a:spLocks noGrp="1"/>
          </p:cNvSpPr>
          <p:nvPr>
            <p:ph type="title" idx="4294967295"/>
          </p:nvPr>
        </p:nvSpPr>
        <p:spPr>
          <a:xfrm>
            <a:off x="0" y="1122363"/>
            <a:ext cx="12192000" cy="2840037"/>
          </a:xfrm>
        </p:spPr>
        <p:txBody>
          <a:bodyPr vert="horz" lIns="91440" tIns="45720" rIns="91440" bIns="45720" rtlCol="0" anchor="b">
            <a:normAutofit/>
          </a:bodyPr>
          <a:lstStyle/>
          <a:p>
            <a:pPr algn="ctr"/>
            <a:r>
              <a:rPr lang="en-US" sz="5800" dirty="0">
                <a:solidFill>
                  <a:schemeClr val="accent4">
                    <a:lumMod val="40000"/>
                    <a:lumOff val="60000"/>
                  </a:schemeClr>
                </a:solidFill>
              </a:rPr>
              <a:t>My Minivan Riders</a:t>
            </a:r>
            <a:endParaRPr lang="en-US" sz="5800" kern="1200" dirty="0">
              <a:solidFill>
                <a:schemeClr val="accent4">
                  <a:lumMod val="40000"/>
                  <a:lumOff val="60000"/>
                </a:schemeClr>
              </a:solidFill>
              <a:latin typeface="+mj-lt"/>
              <a:ea typeface="+mj-ea"/>
              <a:cs typeface="+mj-cs"/>
            </a:endParaRPr>
          </a:p>
        </p:txBody>
      </p:sp>
      <p:cxnSp>
        <p:nvCxnSpPr>
          <p:cNvPr id="4" name="Straight Connector 3">
            <a:extLst>
              <a:ext uri="{FF2B5EF4-FFF2-40B4-BE49-F238E27FC236}">
                <a16:creationId xmlns:a16="http://schemas.microsoft.com/office/drawing/2014/main" id="{7324453E-5F6D-4469-AB86-3C02213BA88E}"/>
              </a:ext>
            </a:extLst>
          </p:cNvPr>
          <p:cNvCxnSpPr/>
          <p:nvPr/>
        </p:nvCxnSpPr>
        <p:spPr>
          <a:xfrm>
            <a:off x="4249270" y="3962400"/>
            <a:ext cx="3693459" cy="0"/>
          </a:xfrm>
          <a:prstGeom prst="line">
            <a:avLst/>
          </a:prstGeom>
          <a:ln w="381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756562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9" name="Google Shape;135;p16">
            <a:extLst>
              <a:ext uri="{FF2B5EF4-FFF2-40B4-BE49-F238E27FC236}">
                <a16:creationId xmlns:a16="http://schemas.microsoft.com/office/drawing/2014/main" id="{7F800DCC-8BD1-462C-9F02-8D07AF5232A2}"/>
              </a:ext>
            </a:extLst>
          </p:cNvPr>
          <p:cNvSpPr txBox="1">
            <a:spLocks noGrp="1"/>
          </p:cNvSpPr>
          <p:nvPr>
            <p:ph type="ctrTitle"/>
          </p:nvPr>
        </p:nvSpPr>
        <p:spPr>
          <a:xfrm>
            <a:off x="6264165" y="1085589"/>
            <a:ext cx="5210200" cy="3156359"/>
          </a:xfrm>
          <a:prstGeom prst="rect">
            <a:avLst/>
          </a:prstGeom>
        </p:spPr>
        <p:txBody>
          <a:bodyPr spcFirstLastPara="1" vert="horz" wrap="square" lIns="121900" tIns="121900" rIns="121900" bIns="121900" rtlCol="0" anchor="b" anchorCtr="0">
            <a:noAutofit/>
          </a:bodyPr>
          <a:lstStyle/>
          <a:p>
            <a:pPr algn="ctr"/>
            <a:r>
              <a:rPr lang="en-US" sz="6400" dirty="0"/>
              <a:t>Road Tripping to a Security Mindset</a:t>
            </a:r>
            <a:endParaRPr sz="6400" dirty="0"/>
          </a:p>
        </p:txBody>
      </p:sp>
      <p:grpSp>
        <p:nvGrpSpPr>
          <p:cNvPr id="7" name="Group 6">
            <a:extLst>
              <a:ext uri="{FF2B5EF4-FFF2-40B4-BE49-F238E27FC236}">
                <a16:creationId xmlns:a16="http://schemas.microsoft.com/office/drawing/2014/main" id="{545C5963-049E-4FB5-9079-456763CA9465}"/>
              </a:ext>
            </a:extLst>
          </p:cNvPr>
          <p:cNvGrpSpPr/>
          <p:nvPr/>
        </p:nvGrpSpPr>
        <p:grpSpPr>
          <a:xfrm>
            <a:off x="5778674" y="6108706"/>
            <a:ext cx="6401933" cy="501445"/>
            <a:chOff x="0" y="4697361"/>
            <a:chExt cx="8192729" cy="376084"/>
          </a:xfrm>
          <a:solidFill>
            <a:schemeClr val="tx1"/>
          </a:solidFill>
        </p:grpSpPr>
        <p:sp>
          <p:nvSpPr>
            <p:cNvPr id="8" name="Rectangle 7">
              <a:extLst>
                <a:ext uri="{FF2B5EF4-FFF2-40B4-BE49-F238E27FC236}">
                  <a16:creationId xmlns:a16="http://schemas.microsoft.com/office/drawing/2014/main" id="{13B88476-7A6B-420E-84A3-62B9BE70863B}"/>
                </a:ext>
              </a:extLst>
            </p:cNvPr>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11" name="Straight Connector 10">
              <a:extLst>
                <a:ext uri="{FF2B5EF4-FFF2-40B4-BE49-F238E27FC236}">
                  <a16:creationId xmlns:a16="http://schemas.microsoft.com/office/drawing/2014/main" id="{2AC450F1-19FA-459A-9DEA-50248EE2F891}"/>
                </a:ext>
              </a:extLst>
            </p:cNvPr>
            <p:cNvCxnSpPr>
              <a:stCxn id="8" idx="1"/>
              <a:endCxn id="8"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2" name="Picture 11" descr="Car Automobile Vehicle - Free vector graphic on Pixabay">
            <a:extLst>
              <a:ext uri="{FF2B5EF4-FFF2-40B4-BE49-F238E27FC236}">
                <a16:creationId xmlns:a16="http://schemas.microsoft.com/office/drawing/2014/main" id="{BB947080-8FD7-461A-8A34-D8A2B8A33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5827" y="5639035"/>
            <a:ext cx="1933709" cy="966855"/>
          </a:xfrm>
          <a:prstGeom prst="rect">
            <a:avLst/>
          </a:prstGeom>
        </p:spPr>
      </p:pic>
      <p:pic>
        <p:nvPicPr>
          <p:cNvPr id="5" name="Picture 4">
            <a:extLst>
              <a:ext uri="{FF2B5EF4-FFF2-40B4-BE49-F238E27FC236}">
                <a16:creationId xmlns:a16="http://schemas.microsoft.com/office/drawing/2014/main" id="{4CF4F57E-B821-437A-8B5C-BE60FD0043D8}"/>
              </a:ext>
            </a:extLst>
          </p:cNvPr>
          <p:cNvPicPr>
            <a:picLocks noChangeAspect="1"/>
          </p:cNvPicPr>
          <p:nvPr/>
        </p:nvPicPr>
        <p:blipFill rotWithShape="1">
          <a:blip r:embed="rId4"/>
          <a:srcRect r="11964"/>
          <a:stretch/>
        </p:blipFill>
        <p:spPr>
          <a:xfrm>
            <a:off x="1" y="0"/>
            <a:ext cx="4542772" cy="6858000"/>
          </a:xfrm>
          <a:prstGeom prst="rect">
            <a:avLst/>
          </a:prstGeom>
        </p:spPr>
      </p:pic>
      <p:sp>
        <p:nvSpPr>
          <p:cNvPr id="15" name="Google Shape;136;p16">
            <a:extLst>
              <a:ext uri="{FF2B5EF4-FFF2-40B4-BE49-F238E27FC236}">
                <a16:creationId xmlns:a16="http://schemas.microsoft.com/office/drawing/2014/main" id="{0D5968FD-5121-481D-9F30-2139E28C759A}"/>
              </a:ext>
            </a:extLst>
          </p:cNvPr>
          <p:cNvSpPr txBox="1">
            <a:spLocks noGrp="1"/>
          </p:cNvSpPr>
          <p:nvPr>
            <p:ph type="subTitle" idx="1"/>
          </p:nvPr>
        </p:nvSpPr>
        <p:spPr>
          <a:xfrm>
            <a:off x="6264164" y="3999040"/>
            <a:ext cx="5210203" cy="1283291"/>
          </a:xfrm>
          <a:prstGeom prst="rect">
            <a:avLst/>
          </a:prstGeom>
        </p:spPr>
        <p:txBody>
          <a:bodyPr spcFirstLastPara="1" vert="horz" wrap="square" lIns="121900" tIns="121900" rIns="121900" bIns="121900" rtlCol="0" anchor="t" anchorCtr="0">
            <a:noAutofit/>
          </a:bodyPr>
          <a:lstStyle/>
          <a:p>
            <a:pPr marL="0" indent="0" algn="ctr"/>
            <a:r>
              <a:rPr lang="en-US" sz="4000" dirty="0"/>
              <a:t>with 5 tips for success</a:t>
            </a:r>
            <a:endParaRPr sz="4000" dirty="0"/>
          </a:p>
        </p:txBody>
      </p:sp>
    </p:spTree>
    <p:extLst>
      <p:ext uri="{BB962C8B-B14F-4D97-AF65-F5344CB8AC3E}">
        <p14:creationId xmlns:p14="http://schemas.microsoft.com/office/powerpoint/2010/main" val="3384658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C34D72-085B-40EB-BB41-1047AE85FADE}"/>
              </a:ext>
            </a:extLst>
          </p:cNvPr>
          <p:cNvSpPr>
            <a:spLocks noGrp="1"/>
          </p:cNvSpPr>
          <p:nvPr>
            <p:ph type="title"/>
          </p:nvPr>
        </p:nvSpPr>
        <p:spPr/>
        <p:txBody>
          <a:bodyPr/>
          <a:lstStyle/>
          <a:p>
            <a:r>
              <a:rPr lang="en-US" sz="5400" dirty="0"/>
              <a:t>Israel’s Mission</a:t>
            </a:r>
          </a:p>
        </p:txBody>
      </p:sp>
      <p:sp>
        <p:nvSpPr>
          <p:cNvPr id="6" name="Text Placeholder 5">
            <a:extLst>
              <a:ext uri="{FF2B5EF4-FFF2-40B4-BE49-F238E27FC236}">
                <a16:creationId xmlns:a16="http://schemas.microsoft.com/office/drawing/2014/main" id="{4BC3CB55-48FC-4E33-B7F9-7AEED02B95A7}"/>
              </a:ext>
            </a:extLst>
          </p:cNvPr>
          <p:cNvSpPr>
            <a:spLocks noGrp="1"/>
          </p:cNvSpPr>
          <p:nvPr>
            <p:ph type="body" idx="1"/>
          </p:nvPr>
        </p:nvSpPr>
        <p:spPr/>
        <p:txBody>
          <a:bodyPr/>
          <a:lstStyle/>
          <a:p>
            <a:r>
              <a:rPr lang="en-US" dirty="0"/>
              <a:t>Understand user personas</a:t>
            </a:r>
          </a:p>
          <a:p>
            <a:r>
              <a:rPr lang="en-US" dirty="0"/>
              <a:t>Offer the highest quality product</a:t>
            </a:r>
          </a:p>
          <a:p>
            <a:r>
              <a:rPr lang="en-US" dirty="0"/>
              <a:t>Create market-relevant products</a:t>
            </a:r>
          </a:p>
          <a:p>
            <a:r>
              <a:rPr lang="en-US" dirty="0"/>
              <a:t>Retain existing customers</a:t>
            </a:r>
          </a:p>
          <a:p>
            <a:r>
              <a:rPr lang="en-US" dirty="0"/>
              <a:t>Guard the reputation of the company</a:t>
            </a:r>
          </a:p>
        </p:txBody>
      </p:sp>
      <p:pic>
        <p:nvPicPr>
          <p:cNvPr id="2050" name="Picture 2" descr="Israel Ortiz">
            <a:extLst>
              <a:ext uri="{FF2B5EF4-FFF2-40B4-BE49-F238E27FC236}">
                <a16:creationId xmlns:a16="http://schemas.microsoft.com/office/drawing/2014/main" id="{53FD64DF-FE36-476E-A780-28835523D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0024" y="301851"/>
            <a:ext cx="1913864" cy="191386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7D4C5379-E86B-490D-AEB8-A21A7EFD025B}"/>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Product Manager</a:t>
            </a:r>
          </a:p>
        </p:txBody>
      </p:sp>
      <p:sp>
        <p:nvSpPr>
          <p:cNvPr id="8" name="Title 3">
            <a:extLst>
              <a:ext uri="{FF2B5EF4-FFF2-40B4-BE49-F238E27FC236}">
                <a16:creationId xmlns:a16="http://schemas.microsoft.com/office/drawing/2014/main" id="{E4F1AAC4-73C5-470E-8E1F-93821D73A1D4}"/>
              </a:ext>
            </a:extLst>
          </p:cNvPr>
          <p:cNvSpPr txBox="1">
            <a:spLocks/>
          </p:cNvSpPr>
          <p:nvPr/>
        </p:nvSpPr>
        <p:spPr>
          <a:xfrm>
            <a:off x="9693618" y="2707457"/>
            <a:ext cx="2393870" cy="970400"/>
          </a:xfrm>
          <a:prstGeom prst="rect">
            <a:avLst/>
          </a:prstGeom>
        </p:spPr>
        <p:txBody>
          <a:bodyPr spcFirstLastPara="1" vert="horz" wrap="square" lIns="91425" tIns="91425" rIns="91425" bIns="91425" rtlCol="0" anchor="b" anchorCtr="0">
            <a:noAutofit/>
          </a:bodyPr>
          <a:lstStyle>
            <a:lvl1pPr lvl="0" algn="l" defTabSz="914400" rtl="0" eaLnBrk="1" latinLnBrk="0" hangingPunct="1">
              <a:lnSpc>
                <a:spcPct val="90000"/>
              </a:lnSpc>
              <a:spcBef>
                <a:spcPts val="0"/>
              </a:spcBef>
              <a:spcAft>
                <a:spcPts val="0"/>
              </a:spcAft>
              <a:buSzPts val="2400"/>
              <a:buNone/>
              <a:defRPr sz="3733" kern="1200">
                <a:solidFill>
                  <a:schemeClr val="tx1"/>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5400" dirty="0">
                <a:solidFill>
                  <a:schemeClr val="accent4">
                    <a:lumMod val="20000"/>
                    <a:lumOff val="80000"/>
                  </a:schemeClr>
                </a:solidFill>
              </a:rPr>
              <a:t>Israel</a:t>
            </a:r>
          </a:p>
        </p:txBody>
      </p:sp>
      <p:pic>
        <p:nvPicPr>
          <p:cNvPr id="5" name="Picture 4">
            <a:extLst>
              <a:ext uri="{FF2B5EF4-FFF2-40B4-BE49-F238E27FC236}">
                <a16:creationId xmlns:a16="http://schemas.microsoft.com/office/drawing/2014/main" id="{FD72B0AF-029C-449F-B8C5-C670C0743566}"/>
              </a:ext>
            </a:extLst>
          </p:cNvPr>
          <p:cNvPicPr>
            <a:picLocks noChangeAspect="1"/>
          </p:cNvPicPr>
          <p:nvPr/>
        </p:nvPicPr>
        <p:blipFill>
          <a:blip r:embed="rId4"/>
          <a:stretch>
            <a:fillRect/>
          </a:stretch>
        </p:blipFill>
        <p:spPr>
          <a:xfrm>
            <a:off x="1802674" y="4803264"/>
            <a:ext cx="4893810" cy="1854327"/>
          </a:xfrm>
          <a:prstGeom prst="rect">
            <a:avLst/>
          </a:prstGeom>
        </p:spPr>
      </p:pic>
      <p:sp>
        <p:nvSpPr>
          <p:cNvPr id="3" name="Oval 2">
            <a:extLst>
              <a:ext uri="{FF2B5EF4-FFF2-40B4-BE49-F238E27FC236}">
                <a16:creationId xmlns:a16="http://schemas.microsoft.com/office/drawing/2014/main" id="{32F3AC1E-B880-4ACC-80E4-4B1B4D654D26}"/>
              </a:ext>
            </a:extLst>
          </p:cNvPr>
          <p:cNvSpPr/>
          <p:nvPr/>
        </p:nvSpPr>
        <p:spPr>
          <a:xfrm>
            <a:off x="3683727" y="5991497"/>
            <a:ext cx="350894" cy="364718"/>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Google Shape;143;p17">
            <a:extLst>
              <a:ext uri="{FF2B5EF4-FFF2-40B4-BE49-F238E27FC236}">
                <a16:creationId xmlns:a16="http://schemas.microsoft.com/office/drawing/2014/main" id="{31C8923C-784E-4BDE-87B7-DF7DE9B3FED5}"/>
              </a:ext>
            </a:extLst>
          </p:cNvPr>
          <p:cNvSpPr txBox="1">
            <a:spLocks/>
          </p:cNvSpPr>
          <p:nvPr/>
        </p:nvSpPr>
        <p:spPr>
          <a:xfrm>
            <a:off x="0" y="6373905"/>
            <a:ext cx="6893080" cy="484029"/>
          </a:xfrm>
          <a:prstGeom prst="rect">
            <a:avLst/>
          </a:prstGeom>
        </p:spPr>
        <p:txBody>
          <a:bodyPr spcFirstLastPara="1" vert="horz" wrap="square" lIns="121900" tIns="121900" rIns="121900" bIns="121900" rtlCol="0" anchor="t" anchorCtr="0">
            <a:noAutofit/>
          </a:bodyPr>
          <a:lstStyle>
            <a:lvl1pPr marL="609585" lvl="0" indent="-558786" algn="l" defTabSz="914400" rtl="0" eaLnBrk="1" latinLnBrk="0" hangingPunct="1">
              <a:lnSpc>
                <a:spcPct val="90000"/>
              </a:lnSpc>
              <a:spcBef>
                <a:spcPts val="800"/>
              </a:spcBef>
              <a:spcAft>
                <a:spcPts val="0"/>
              </a:spcAft>
              <a:buSzPts val="3000"/>
              <a:buFont typeface="Droid Serif"/>
              <a:buChar char="➝"/>
              <a:defRPr sz="4000" i="1" kern="1200">
                <a:solidFill>
                  <a:schemeClr val="tx1"/>
                </a:solidFill>
                <a:latin typeface="Droid Serif"/>
                <a:ea typeface="Droid Serif"/>
                <a:cs typeface="Droid Serif"/>
                <a:sym typeface="Droid Serif"/>
              </a:defRPr>
            </a:lvl1pPr>
            <a:lvl2pPr marL="1219170" lvl="1"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2pPr>
            <a:lvl3pPr marL="1828754" lvl="2"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3pPr>
            <a:lvl4pPr marL="2438339" lvl="3"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4pPr>
            <a:lvl5pPr marL="3047924" lvl="4"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5pPr>
            <a:lvl6pPr marL="3657509" lvl="5"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6pPr>
            <a:lvl7pPr marL="4267093" lvl="6"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7pPr>
            <a:lvl8pPr marL="4876678" lvl="7"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8pPr>
            <a:lvl9pPr marL="5486263" lvl="8"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9pPr>
          </a:lstStyle>
          <a:p>
            <a:pPr marL="0" indent="0">
              <a:buFont typeface="Droid Serif"/>
              <a:buNone/>
            </a:pPr>
            <a:r>
              <a:rPr lang="en-US" sz="1600" i="0" dirty="0"/>
              <a:t>*Source: Delray Honda</a:t>
            </a:r>
          </a:p>
        </p:txBody>
      </p:sp>
    </p:spTree>
    <p:extLst>
      <p:ext uri="{BB962C8B-B14F-4D97-AF65-F5344CB8AC3E}">
        <p14:creationId xmlns:p14="http://schemas.microsoft.com/office/powerpoint/2010/main" val="3686641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C34D72-085B-40EB-BB41-1047AE85FADE}"/>
              </a:ext>
            </a:extLst>
          </p:cNvPr>
          <p:cNvSpPr>
            <a:spLocks noGrp="1"/>
          </p:cNvSpPr>
          <p:nvPr>
            <p:ph type="title"/>
          </p:nvPr>
        </p:nvSpPr>
        <p:spPr/>
        <p:txBody>
          <a:bodyPr/>
          <a:lstStyle/>
          <a:p>
            <a:r>
              <a:rPr lang="en-US" sz="5400" dirty="0"/>
              <a:t>Israel’s Security Mindset</a:t>
            </a:r>
          </a:p>
        </p:txBody>
      </p:sp>
      <p:sp>
        <p:nvSpPr>
          <p:cNvPr id="5" name="Text Placeholder 4">
            <a:extLst>
              <a:ext uri="{FF2B5EF4-FFF2-40B4-BE49-F238E27FC236}">
                <a16:creationId xmlns:a16="http://schemas.microsoft.com/office/drawing/2014/main" id="{A16AEFEB-B422-419B-ADF6-74DD18120631}"/>
              </a:ext>
            </a:extLst>
          </p:cNvPr>
          <p:cNvSpPr>
            <a:spLocks noGrp="1"/>
          </p:cNvSpPr>
          <p:nvPr>
            <p:ph type="body" idx="1"/>
          </p:nvPr>
        </p:nvSpPr>
        <p:spPr>
          <a:xfrm>
            <a:off x="609599" y="1875925"/>
            <a:ext cx="7537807" cy="4215200"/>
          </a:xfrm>
        </p:spPr>
        <p:txBody>
          <a:bodyPr/>
          <a:lstStyle/>
          <a:p>
            <a:r>
              <a:rPr lang="en-US" dirty="0"/>
              <a:t>Identify security and quality criteria for all work</a:t>
            </a:r>
          </a:p>
          <a:p>
            <a:r>
              <a:rPr lang="en-US" dirty="0"/>
              <a:t>Balance security features with user practices</a:t>
            </a:r>
          </a:p>
          <a:p>
            <a:r>
              <a:rPr lang="en-US" dirty="0"/>
              <a:t>Make security a selling feature</a:t>
            </a:r>
          </a:p>
          <a:p>
            <a:r>
              <a:rPr lang="en-US" dirty="0"/>
              <a:t>Make a business case for security investment</a:t>
            </a:r>
          </a:p>
          <a:p>
            <a:r>
              <a:rPr lang="en-US" dirty="0"/>
              <a:t>Stay abreast of compliance requirements</a:t>
            </a:r>
          </a:p>
        </p:txBody>
      </p:sp>
      <p:pic>
        <p:nvPicPr>
          <p:cNvPr id="2050" name="Picture 2" descr="Israel Ortiz">
            <a:extLst>
              <a:ext uri="{FF2B5EF4-FFF2-40B4-BE49-F238E27FC236}">
                <a16:creationId xmlns:a16="http://schemas.microsoft.com/office/drawing/2014/main" id="{53FD64DF-FE36-476E-A780-28835523D7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0024" y="301851"/>
            <a:ext cx="1913864" cy="191386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7D4C5379-E86B-490D-AEB8-A21A7EFD025B}"/>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Product Manager</a:t>
            </a:r>
          </a:p>
        </p:txBody>
      </p:sp>
      <p:sp>
        <p:nvSpPr>
          <p:cNvPr id="9" name="Title 3">
            <a:extLst>
              <a:ext uri="{FF2B5EF4-FFF2-40B4-BE49-F238E27FC236}">
                <a16:creationId xmlns:a16="http://schemas.microsoft.com/office/drawing/2014/main" id="{2DF799CE-4249-47F6-BF8F-C7111BBCA732}"/>
              </a:ext>
            </a:extLst>
          </p:cNvPr>
          <p:cNvSpPr txBox="1">
            <a:spLocks/>
          </p:cNvSpPr>
          <p:nvPr/>
        </p:nvSpPr>
        <p:spPr>
          <a:xfrm>
            <a:off x="9693618" y="2707457"/>
            <a:ext cx="2393870" cy="970400"/>
          </a:xfrm>
          <a:prstGeom prst="rect">
            <a:avLst/>
          </a:prstGeom>
        </p:spPr>
        <p:txBody>
          <a:bodyPr spcFirstLastPara="1" vert="horz" wrap="square" lIns="91425" tIns="91425" rIns="91425" bIns="91425" rtlCol="0" anchor="b" anchorCtr="0">
            <a:noAutofit/>
          </a:bodyPr>
          <a:lstStyle>
            <a:lvl1pPr lvl="0" algn="l" defTabSz="914400" rtl="0" eaLnBrk="1" latinLnBrk="0" hangingPunct="1">
              <a:lnSpc>
                <a:spcPct val="90000"/>
              </a:lnSpc>
              <a:spcBef>
                <a:spcPts val="0"/>
              </a:spcBef>
              <a:spcAft>
                <a:spcPts val="0"/>
              </a:spcAft>
              <a:buSzPts val="2400"/>
              <a:buNone/>
              <a:defRPr sz="3733" kern="1200">
                <a:solidFill>
                  <a:schemeClr val="tx1"/>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5400" dirty="0">
                <a:solidFill>
                  <a:schemeClr val="accent4">
                    <a:lumMod val="20000"/>
                    <a:lumOff val="80000"/>
                  </a:schemeClr>
                </a:solidFill>
              </a:rPr>
              <a:t>Israel</a:t>
            </a:r>
          </a:p>
        </p:txBody>
      </p:sp>
    </p:spTree>
    <p:extLst>
      <p:ext uri="{BB962C8B-B14F-4D97-AF65-F5344CB8AC3E}">
        <p14:creationId xmlns:p14="http://schemas.microsoft.com/office/powerpoint/2010/main" val="1658729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25D585D-82FE-4691-9F34-96B6845E7C45}"/>
              </a:ext>
            </a:extLst>
          </p:cNvPr>
          <p:cNvSpPr>
            <a:spLocks noGrp="1"/>
          </p:cNvSpPr>
          <p:nvPr>
            <p:ph type="title"/>
          </p:nvPr>
        </p:nvSpPr>
        <p:spPr/>
        <p:txBody>
          <a:bodyPr/>
          <a:lstStyle/>
          <a:p>
            <a:r>
              <a:rPr lang="en-US" sz="5400" dirty="0" err="1"/>
              <a:t>Tehseen’s</a:t>
            </a:r>
            <a:r>
              <a:rPr lang="en-US" sz="5400" dirty="0"/>
              <a:t> Mission</a:t>
            </a:r>
          </a:p>
        </p:txBody>
      </p:sp>
      <p:sp>
        <p:nvSpPr>
          <p:cNvPr id="3" name="Text Placeholder 2">
            <a:extLst>
              <a:ext uri="{FF2B5EF4-FFF2-40B4-BE49-F238E27FC236}">
                <a16:creationId xmlns:a16="http://schemas.microsoft.com/office/drawing/2014/main" id="{9CDC8DAF-352D-4796-AB08-E5159AABFFD5}"/>
              </a:ext>
            </a:extLst>
          </p:cNvPr>
          <p:cNvSpPr>
            <a:spLocks noGrp="1"/>
          </p:cNvSpPr>
          <p:nvPr>
            <p:ph type="body" idx="1"/>
          </p:nvPr>
        </p:nvSpPr>
        <p:spPr/>
        <p:txBody>
          <a:bodyPr/>
          <a:lstStyle/>
          <a:p>
            <a:r>
              <a:rPr lang="en-US" dirty="0"/>
              <a:t>Modernize our practices</a:t>
            </a:r>
          </a:p>
          <a:p>
            <a:r>
              <a:rPr lang="en-US" dirty="0"/>
              <a:t>Eliminate one-offs</a:t>
            </a:r>
          </a:p>
          <a:p>
            <a:r>
              <a:rPr lang="en-US" dirty="0"/>
              <a:t>Avoid manual work</a:t>
            </a:r>
          </a:p>
          <a:p>
            <a:r>
              <a:rPr lang="en-US" dirty="0"/>
              <a:t>Evangelize automation</a:t>
            </a:r>
          </a:p>
        </p:txBody>
      </p:sp>
      <p:pic>
        <p:nvPicPr>
          <p:cNvPr id="5122" name="Picture 2" descr="Tehseen Hussain">
            <a:extLst>
              <a:ext uri="{FF2B5EF4-FFF2-40B4-BE49-F238E27FC236}">
                <a16:creationId xmlns:a16="http://schemas.microsoft.com/office/drawing/2014/main" id="{08EFA702-6101-416A-BC27-E425742F78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8" t="-658" r="-658" b="-658"/>
          <a:stretch/>
        </p:blipFill>
        <p:spPr bwMode="auto">
          <a:xfrm>
            <a:off x="9971855" y="217118"/>
            <a:ext cx="1936220" cy="193622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AF1038CF-009C-410A-AE24-7689031B0400}"/>
              </a:ext>
            </a:extLst>
          </p:cNvPr>
          <p:cNvSpPr txBox="1">
            <a:spLocks/>
          </p:cNvSpPr>
          <p:nvPr/>
        </p:nvSpPr>
        <p:spPr>
          <a:xfrm>
            <a:off x="9557359" y="2707457"/>
            <a:ext cx="2634641"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err="1"/>
              <a:t>Tehseen</a:t>
            </a:r>
            <a:endParaRPr lang="en-US" sz="5400" dirty="0"/>
          </a:p>
        </p:txBody>
      </p:sp>
      <p:sp>
        <p:nvSpPr>
          <p:cNvPr id="10" name="Title 3">
            <a:extLst>
              <a:ext uri="{FF2B5EF4-FFF2-40B4-BE49-F238E27FC236}">
                <a16:creationId xmlns:a16="http://schemas.microsoft.com/office/drawing/2014/main" id="{358365DF-D864-4A54-A24E-D056A1252503}"/>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DevOps</a:t>
            </a:r>
          </a:p>
          <a:p>
            <a:pPr algn="ctr"/>
            <a:r>
              <a:rPr lang="en-US" sz="4000" dirty="0">
                <a:solidFill>
                  <a:schemeClr val="bg1"/>
                </a:solidFill>
              </a:rPr>
              <a:t>Engineer</a:t>
            </a:r>
          </a:p>
        </p:txBody>
      </p:sp>
      <p:pic>
        <p:nvPicPr>
          <p:cNvPr id="18" name="Picture 17">
            <a:extLst>
              <a:ext uri="{FF2B5EF4-FFF2-40B4-BE49-F238E27FC236}">
                <a16:creationId xmlns:a16="http://schemas.microsoft.com/office/drawing/2014/main" id="{2166C17D-37E5-480E-AF65-469CA60AAAC3}"/>
              </a:ext>
            </a:extLst>
          </p:cNvPr>
          <p:cNvPicPr>
            <a:picLocks noChangeAspect="1"/>
          </p:cNvPicPr>
          <p:nvPr/>
        </p:nvPicPr>
        <p:blipFill>
          <a:blip r:embed="rId3"/>
          <a:stretch>
            <a:fillRect/>
          </a:stretch>
        </p:blipFill>
        <p:spPr>
          <a:xfrm>
            <a:off x="1802674" y="4803264"/>
            <a:ext cx="4893810" cy="1854327"/>
          </a:xfrm>
          <a:prstGeom prst="rect">
            <a:avLst/>
          </a:prstGeom>
        </p:spPr>
      </p:pic>
      <p:sp>
        <p:nvSpPr>
          <p:cNvPr id="19" name="Oval 18">
            <a:extLst>
              <a:ext uri="{FF2B5EF4-FFF2-40B4-BE49-F238E27FC236}">
                <a16:creationId xmlns:a16="http://schemas.microsoft.com/office/drawing/2014/main" id="{1F564E65-A383-401F-89DE-07FE39FD1B4A}"/>
              </a:ext>
            </a:extLst>
          </p:cNvPr>
          <p:cNvSpPr/>
          <p:nvPr/>
        </p:nvSpPr>
        <p:spPr>
          <a:xfrm>
            <a:off x="5373190" y="5233755"/>
            <a:ext cx="350894" cy="364718"/>
          </a:xfrm>
          <a:prstGeom prst="ellipse">
            <a:avLst/>
          </a:prstGeom>
          <a:solidFill>
            <a:srgbClr val="7030A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33D3475-33D1-4B06-A47A-5C68274DCD63}"/>
              </a:ext>
            </a:extLst>
          </p:cNvPr>
          <p:cNvSpPr/>
          <p:nvPr/>
        </p:nvSpPr>
        <p:spPr>
          <a:xfrm>
            <a:off x="3683727" y="5991497"/>
            <a:ext cx="350894" cy="364718"/>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87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C0855B-C246-48C4-9971-6105544B2887}"/>
              </a:ext>
            </a:extLst>
          </p:cNvPr>
          <p:cNvSpPr>
            <a:spLocks noGrp="1"/>
          </p:cNvSpPr>
          <p:nvPr>
            <p:ph type="title"/>
          </p:nvPr>
        </p:nvSpPr>
        <p:spPr>
          <a:xfrm>
            <a:off x="609599" y="751067"/>
            <a:ext cx="8003459" cy="970400"/>
          </a:xfrm>
        </p:spPr>
        <p:txBody>
          <a:bodyPr/>
          <a:lstStyle/>
          <a:p>
            <a:r>
              <a:rPr lang="en-US" sz="5400" dirty="0" err="1"/>
              <a:t>Tehseen’s</a:t>
            </a:r>
            <a:r>
              <a:rPr lang="en-US" sz="5400" dirty="0"/>
              <a:t> Security Mindset</a:t>
            </a:r>
          </a:p>
        </p:txBody>
      </p:sp>
      <p:sp>
        <p:nvSpPr>
          <p:cNvPr id="2" name="Text Placeholder 1">
            <a:extLst>
              <a:ext uri="{FF2B5EF4-FFF2-40B4-BE49-F238E27FC236}">
                <a16:creationId xmlns:a16="http://schemas.microsoft.com/office/drawing/2014/main" id="{4993B121-9064-493E-B170-0E13A2A07B72}"/>
              </a:ext>
            </a:extLst>
          </p:cNvPr>
          <p:cNvSpPr>
            <a:spLocks noGrp="1"/>
          </p:cNvSpPr>
          <p:nvPr>
            <p:ph type="body" idx="1"/>
          </p:nvPr>
        </p:nvSpPr>
        <p:spPr/>
        <p:txBody>
          <a:bodyPr/>
          <a:lstStyle/>
          <a:p>
            <a:r>
              <a:rPr lang="en-US" dirty="0"/>
              <a:t>Highlight how automation provides security protection</a:t>
            </a:r>
          </a:p>
          <a:p>
            <a:r>
              <a:rPr lang="en-US" dirty="0"/>
              <a:t>Teach others to automate</a:t>
            </a:r>
          </a:p>
          <a:p>
            <a:r>
              <a:rPr lang="en-US" dirty="0"/>
              <a:t>Eliminate one-offs</a:t>
            </a:r>
          </a:p>
          <a:p>
            <a:r>
              <a:rPr lang="en-US" dirty="0"/>
              <a:t>Enforce Least Privilege</a:t>
            </a:r>
          </a:p>
          <a:p>
            <a:r>
              <a:rPr lang="en-US" dirty="0"/>
              <a:t>Build security into the CI pipeline</a:t>
            </a:r>
          </a:p>
          <a:p>
            <a:r>
              <a:rPr lang="en-US" dirty="0"/>
              <a:t>Secure the Pipeline</a:t>
            </a:r>
          </a:p>
        </p:txBody>
      </p:sp>
      <p:pic>
        <p:nvPicPr>
          <p:cNvPr id="5122" name="Picture 2" descr="Tehseen Hussain">
            <a:extLst>
              <a:ext uri="{FF2B5EF4-FFF2-40B4-BE49-F238E27FC236}">
                <a16:creationId xmlns:a16="http://schemas.microsoft.com/office/drawing/2014/main" id="{08EFA702-6101-416A-BC27-E425742F78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8" t="-658" r="-658" b="-658"/>
          <a:stretch/>
        </p:blipFill>
        <p:spPr bwMode="auto">
          <a:xfrm>
            <a:off x="9971855" y="217118"/>
            <a:ext cx="1936220" cy="193622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AF1038CF-009C-410A-AE24-7689031B0400}"/>
              </a:ext>
            </a:extLst>
          </p:cNvPr>
          <p:cNvSpPr txBox="1">
            <a:spLocks/>
          </p:cNvSpPr>
          <p:nvPr/>
        </p:nvSpPr>
        <p:spPr>
          <a:xfrm>
            <a:off x="9557359" y="2707457"/>
            <a:ext cx="2634641"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err="1"/>
              <a:t>Tehseen</a:t>
            </a:r>
            <a:endParaRPr lang="en-US" sz="5400" dirty="0"/>
          </a:p>
        </p:txBody>
      </p:sp>
      <p:sp>
        <p:nvSpPr>
          <p:cNvPr id="10" name="Title 3">
            <a:extLst>
              <a:ext uri="{FF2B5EF4-FFF2-40B4-BE49-F238E27FC236}">
                <a16:creationId xmlns:a16="http://schemas.microsoft.com/office/drawing/2014/main" id="{358365DF-D864-4A54-A24E-D056A1252503}"/>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DevOps</a:t>
            </a:r>
          </a:p>
          <a:p>
            <a:pPr algn="ctr"/>
            <a:r>
              <a:rPr lang="en-US" sz="4000" dirty="0">
                <a:solidFill>
                  <a:schemeClr val="bg1"/>
                </a:solidFill>
              </a:rPr>
              <a:t>Engineer</a:t>
            </a:r>
          </a:p>
        </p:txBody>
      </p:sp>
    </p:spTree>
    <p:extLst>
      <p:ext uri="{BB962C8B-B14F-4D97-AF65-F5344CB8AC3E}">
        <p14:creationId xmlns:p14="http://schemas.microsoft.com/office/powerpoint/2010/main" val="47339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F68B38-5E25-46AD-A956-4A11CC35E942}"/>
              </a:ext>
            </a:extLst>
          </p:cNvPr>
          <p:cNvSpPr>
            <a:spLocks noGrp="1"/>
          </p:cNvSpPr>
          <p:nvPr>
            <p:ph type="title"/>
          </p:nvPr>
        </p:nvSpPr>
        <p:spPr/>
        <p:txBody>
          <a:bodyPr/>
          <a:lstStyle/>
          <a:p>
            <a:r>
              <a:rPr lang="en-US" sz="5400" dirty="0"/>
              <a:t>Kari’s Mission</a:t>
            </a:r>
          </a:p>
        </p:txBody>
      </p:sp>
      <p:sp>
        <p:nvSpPr>
          <p:cNvPr id="3" name="Text Placeholder 2">
            <a:extLst>
              <a:ext uri="{FF2B5EF4-FFF2-40B4-BE49-F238E27FC236}">
                <a16:creationId xmlns:a16="http://schemas.microsoft.com/office/drawing/2014/main" id="{80EEE792-2DDA-4DB6-8E0D-9CBA784F5E07}"/>
              </a:ext>
            </a:extLst>
          </p:cNvPr>
          <p:cNvSpPr>
            <a:spLocks noGrp="1"/>
          </p:cNvSpPr>
          <p:nvPr>
            <p:ph type="body" idx="1"/>
          </p:nvPr>
        </p:nvSpPr>
        <p:spPr/>
        <p:txBody>
          <a:bodyPr/>
          <a:lstStyle/>
          <a:p>
            <a:r>
              <a:rPr lang="en-US" dirty="0"/>
              <a:t>Keep Systems up and responsive</a:t>
            </a:r>
          </a:p>
          <a:p>
            <a:r>
              <a:rPr lang="en-US" dirty="0"/>
              <a:t>Avoid fire drills in the off-hours</a:t>
            </a:r>
          </a:p>
          <a:p>
            <a:r>
              <a:rPr lang="en-US" dirty="0"/>
              <a:t>Avoid unnecessary escalations</a:t>
            </a:r>
          </a:p>
          <a:p>
            <a:r>
              <a:rPr lang="en-US" dirty="0"/>
              <a:t>(Is tired of everyone making security exclusively her problem)</a:t>
            </a:r>
          </a:p>
        </p:txBody>
      </p:sp>
      <p:pic>
        <p:nvPicPr>
          <p:cNvPr id="6146" name="Picture 2" descr="Kari Sabin">
            <a:extLst>
              <a:ext uri="{FF2B5EF4-FFF2-40B4-BE49-F238E27FC236}">
                <a16:creationId xmlns:a16="http://schemas.microsoft.com/office/drawing/2014/main" id="{B60DB880-BB11-4155-87C9-44AF11728D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7" t="787" r="787" b="787"/>
          <a:stretch/>
        </p:blipFill>
        <p:spPr bwMode="auto">
          <a:xfrm>
            <a:off x="9932097" y="167014"/>
            <a:ext cx="1880991" cy="18809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CE9D7646-D9B1-4C0E-B909-5619DA4EF31A}"/>
              </a:ext>
            </a:extLst>
          </p:cNvPr>
          <p:cNvSpPr txBox="1">
            <a:spLocks/>
          </p:cNvSpPr>
          <p:nvPr/>
        </p:nvSpPr>
        <p:spPr>
          <a:xfrm>
            <a:off x="9693618" y="2707457"/>
            <a:ext cx="2393870"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a:t>Kari</a:t>
            </a:r>
          </a:p>
        </p:txBody>
      </p:sp>
      <p:sp>
        <p:nvSpPr>
          <p:cNvPr id="7" name="Title 3">
            <a:extLst>
              <a:ext uri="{FF2B5EF4-FFF2-40B4-BE49-F238E27FC236}">
                <a16:creationId xmlns:a16="http://schemas.microsoft.com/office/drawing/2014/main" id="{52C4C57E-0E5E-4317-AABF-87CEB081E41D}"/>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Systems</a:t>
            </a:r>
          </a:p>
          <a:p>
            <a:pPr algn="ctr"/>
            <a:r>
              <a:rPr lang="en-US" sz="4000" dirty="0">
                <a:solidFill>
                  <a:schemeClr val="bg1"/>
                </a:solidFill>
              </a:rPr>
              <a:t>Engineer</a:t>
            </a:r>
          </a:p>
        </p:txBody>
      </p:sp>
      <p:pic>
        <p:nvPicPr>
          <p:cNvPr id="17" name="Picture 16">
            <a:extLst>
              <a:ext uri="{FF2B5EF4-FFF2-40B4-BE49-F238E27FC236}">
                <a16:creationId xmlns:a16="http://schemas.microsoft.com/office/drawing/2014/main" id="{A9932CE1-8D56-43DB-B5FB-B3CADB6B1330}"/>
              </a:ext>
            </a:extLst>
          </p:cNvPr>
          <p:cNvPicPr>
            <a:picLocks noChangeAspect="1"/>
          </p:cNvPicPr>
          <p:nvPr/>
        </p:nvPicPr>
        <p:blipFill>
          <a:blip r:embed="rId3"/>
          <a:stretch>
            <a:fillRect/>
          </a:stretch>
        </p:blipFill>
        <p:spPr>
          <a:xfrm>
            <a:off x="1802674" y="4803264"/>
            <a:ext cx="4893810" cy="1854327"/>
          </a:xfrm>
          <a:prstGeom prst="rect">
            <a:avLst/>
          </a:prstGeom>
        </p:spPr>
      </p:pic>
      <p:sp>
        <p:nvSpPr>
          <p:cNvPr id="18" name="Oval 17">
            <a:extLst>
              <a:ext uri="{FF2B5EF4-FFF2-40B4-BE49-F238E27FC236}">
                <a16:creationId xmlns:a16="http://schemas.microsoft.com/office/drawing/2014/main" id="{A847C222-3199-46EC-8BCF-C35B3427649A}"/>
              </a:ext>
            </a:extLst>
          </p:cNvPr>
          <p:cNvSpPr/>
          <p:nvPr/>
        </p:nvSpPr>
        <p:spPr>
          <a:xfrm>
            <a:off x="5364481" y="5908766"/>
            <a:ext cx="350894" cy="364718"/>
          </a:xfrm>
          <a:prstGeom prst="ellipse">
            <a:avLst/>
          </a:prstGeom>
          <a:solidFill>
            <a:srgbClr val="00B05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C45E598-9072-45C2-9C23-EF97B89BA95D}"/>
              </a:ext>
            </a:extLst>
          </p:cNvPr>
          <p:cNvSpPr/>
          <p:nvPr/>
        </p:nvSpPr>
        <p:spPr>
          <a:xfrm>
            <a:off x="5373190" y="5233755"/>
            <a:ext cx="350894" cy="364718"/>
          </a:xfrm>
          <a:prstGeom prst="ellipse">
            <a:avLst/>
          </a:prstGeom>
          <a:solidFill>
            <a:srgbClr val="7030A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556A1B7-7BE3-4894-9823-4D5C2DBA017C}"/>
              </a:ext>
            </a:extLst>
          </p:cNvPr>
          <p:cNvSpPr/>
          <p:nvPr/>
        </p:nvSpPr>
        <p:spPr>
          <a:xfrm>
            <a:off x="3683727" y="5991497"/>
            <a:ext cx="350894" cy="364718"/>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8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00FB8DB-185D-4CE9-8276-5A9204D96F6F}"/>
              </a:ext>
            </a:extLst>
          </p:cNvPr>
          <p:cNvSpPr>
            <a:spLocks noGrp="1"/>
          </p:cNvSpPr>
          <p:nvPr>
            <p:ph type="title"/>
          </p:nvPr>
        </p:nvSpPr>
        <p:spPr/>
        <p:txBody>
          <a:bodyPr/>
          <a:lstStyle/>
          <a:p>
            <a:r>
              <a:rPr lang="en-US" sz="5400" dirty="0"/>
              <a:t>Kari’s Security Mindset</a:t>
            </a:r>
          </a:p>
        </p:txBody>
      </p:sp>
      <p:sp>
        <p:nvSpPr>
          <p:cNvPr id="2" name="Text Placeholder 1">
            <a:extLst>
              <a:ext uri="{FF2B5EF4-FFF2-40B4-BE49-F238E27FC236}">
                <a16:creationId xmlns:a16="http://schemas.microsoft.com/office/drawing/2014/main" id="{D156A6DA-745B-4FB5-A6D0-6D9E9DE74F7F}"/>
              </a:ext>
            </a:extLst>
          </p:cNvPr>
          <p:cNvSpPr>
            <a:spLocks noGrp="1"/>
          </p:cNvSpPr>
          <p:nvPr>
            <p:ph type="body" idx="1"/>
          </p:nvPr>
        </p:nvSpPr>
        <p:spPr/>
        <p:txBody>
          <a:bodyPr/>
          <a:lstStyle/>
          <a:p>
            <a:r>
              <a:rPr lang="en-US" dirty="0"/>
              <a:t>Keep systems and appliances secured and patched</a:t>
            </a:r>
          </a:p>
          <a:p>
            <a:r>
              <a:rPr lang="en-US" dirty="0"/>
              <a:t>Strictly follows least privilege</a:t>
            </a:r>
          </a:p>
          <a:p>
            <a:r>
              <a:rPr lang="en-US" dirty="0"/>
              <a:t>Adopt automation</a:t>
            </a:r>
          </a:p>
          <a:p>
            <a:r>
              <a:rPr lang="en-US" dirty="0"/>
              <a:t>Implement a highly responsive posture for infrastructure requests to prevent workarounds that compromise security</a:t>
            </a:r>
          </a:p>
        </p:txBody>
      </p:sp>
      <p:pic>
        <p:nvPicPr>
          <p:cNvPr id="6146" name="Picture 2" descr="Kari Sabin">
            <a:extLst>
              <a:ext uri="{FF2B5EF4-FFF2-40B4-BE49-F238E27FC236}">
                <a16:creationId xmlns:a16="http://schemas.microsoft.com/office/drawing/2014/main" id="{B60DB880-BB11-4155-87C9-44AF11728D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7" t="787" r="787" b="787"/>
          <a:stretch/>
        </p:blipFill>
        <p:spPr bwMode="auto">
          <a:xfrm>
            <a:off x="9932097" y="167014"/>
            <a:ext cx="1880991" cy="188099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CE9D7646-D9B1-4C0E-B909-5619DA4EF31A}"/>
              </a:ext>
            </a:extLst>
          </p:cNvPr>
          <p:cNvSpPr txBox="1">
            <a:spLocks/>
          </p:cNvSpPr>
          <p:nvPr/>
        </p:nvSpPr>
        <p:spPr>
          <a:xfrm>
            <a:off x="9693618" y="2707457"/>
            <a:ext cx="2393870"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a:t>Kari</a:t>
            </a:r>
          </a:p>
        </p:txBody>
      </p:sp>
      <p:sp>
        <p:nvSpPr>
          <p:cNvPr id="7" name="Title 3">
            <a:extLst>
              <a:ext uri="{FF2B5EF4-FFF2-40B4-BE49-F238E27FC236}">
                <a16:creationId xmlns:a16="http://schemas.microsoft.com/office/drawing/2014/main" id="{52C4C57E-0E5E-4317-AABF-87CEB081E41D}"/>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Systems</a:t>
            </a:r>
          </a:p>
          <a:p>
            <a:pPr algn="ctr"/>
            <a:r>
              <a:rPr lang="en-US" sz="4000" dirty="0">
                <a:solidFill>
                  <a:schemeClr val="bg1"/>
                </a:solidFill>
              </a:rPr>
              <a:t>Engineer</a:t>
            </a:r>
          </a:p>
        </p:txBody>
      </p:sp>
    </p:spTree>
    <p:extLst>
      <p:ext uri="{BB962C8B-B14F-4D97-AF65-F5344CB8AC3E}">
        <p14:creationId xmlns:p14="http://schemas.microsoft.com/office/powerpoint/2010/main" val="978100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614B9A6A-4C30-471E-AF65-49472F61E554}"/>
              </a:ext>
            </a:extLst>
          </p:cNvPr>
          <p:cNvSpPr>
            <a:spLocks noGrp="1"/>
          </p:cNvSpPr>
          <p:nvPr>
            <p:ph type="title"/>
          </p:nvPr>
        </p:nvSpPr>
        <p:spPr/>
        <p:txBody>
          <a:bodyPr/>
          <a:lstStyle/>
          <a:p>
            <a:r>
              <a:rPr lang="en-US" sz="5400" dirty="0"/>
              <a:t>Michael’s Mission</a:t>
            </a:r>
          </a:p>
        </p:txBody>
      </p:sp>
      <p:sp>
        <p:nvSpPr>
          <p:cNvPr id="3" name="Text Placeholder 2">
            <a:extLst>
              <a:ext uri="{FF2B5EF4-FFF2-40B4-BE49-F238E27FC236}">
                <a16:creationId xmlns:a16="http://schemas.microsoft.com/office/drawing/2014/main" id="{2307E499-5728-4E24-A53F-306632ED6A88}"/>
              </a:ext>
            </a:extLst>
          </p:cNvPr>
          <p:cNvSpPr>
            <a:spLocks noGrp="1"/>
          </p:cNvSpPr>
          <p:nvPr>
            <p:ph type="body" idx="1"/>
          </p:nvPr>
        </p:nvSpPr>
        <p:spPr/>
        <p:txBody>
          <a:bodyPr/>
          <a:lstStyle/>
          <a:p>
            <a:r>
              <a:rPr lang="en-US" dirty="0"/>
              <a:t>Create high quality product</a:t>
            </a:r>
          </a:p>
          <a:p>
            <a:r>
              <a:rPr lang="en-US" dirty="0"/>
              <a:t>Leverage his expertise in Quality Assurance to focus on the important</a:t>
            </a:r>
          </a:p>
          <a:p>
            <a:r>
              <a:rPr lang="en-US" dirty="0"/>
              <a:t>Automate the manual QA functions</a:t>
            </a:r>
          </a:p>
          <a:p>
            <a:r>
              <a:rPr lang="en-US" dirty="0"/>
              <a:t>Squash Bugs</a:t>
            </a:r>
          </a:p>
        </p:txBody>
      </p:sp>
      <p:sp>
        <p:nvSpPr>
          <p:cNvPr id="9" name="Title 3">
            <a:extLst>
              <a:ext uri="{FF2B5EF4-FFF2-40B4-BE49-F238E27FC236}">
                <a16:creationId xmlns:a16="http://schemas.microsoft.com/office/drawing/2014/main" id="{7F6ED83E-C288-47A8-938F-0E77C14F44C6}"/>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Quality</a:t>
            </a:r>
          </a:p>
          <a:p>
            <a:pPr algn="ctr"/>
            <a:r>
              <a:rPr lang="en-US" sz="4000" dirty="0">
                <a:solidFill>
                  <a:schemeClr val="bg1"/>
                </a:solidFill>
              </a:rPr>
              <a:t>Engineer</a:t>
            </a:r>
          </a:p>
        </p:txBody>
      </p:sp>
      <p:sp>
        <p:nvSpPr>
          <p:cNvPr id="15" name="Title 3">
            <a:extLst>
              <a:ext uri="{FF2B5EF4-FFF2-40B4-BE49-F238E27FC236}">
                <a16:creationId xmlns:a16="http://schemas.microsoft.com/office/drawing/2014/main" id="{116F4BE0-B6F0-4CF1-89EB-A0970F06666C}"/>
              </a:ext>
            </a:extLst>
          </p:cNvPr>
          <p:cNvSpPr txBox="1">
            <a:spLocks/>
          </p:cNvSpPr>
          <p:nvPr/>
        </p:nvSpPr>
        <p:spPr>
          <a:xfrm>
            <a:off x="9693618" y="2707457"/>
            <a:ext cx="2393870"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a:t>Michael</a:t>
            </a:r>
          </a:p>
        </p:txBody>
      </p:sp>
      <p:pic>
        <p:nvPicPr>
          <p:cNvPr id="1026" name="Picture 2" descr="Michael Murdock">
            <a:extLst>
              <a:ext uri="{FF2B5EF4-FFF2-40B4-BE49-F238E27FC236}">
                <a16:creationId xmlns:a16="http://schemas.microsoft.com/office/drawing/2014/main" id="{FF50663D-6FEA-45CA-A240-3737B2DE52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48" t="-24948" r="-24948" b="-24948"/>
          <a:stretch/>
        </p:blipFill>
        <p:spPr bwMode="auto">
          <a:xfrm>
            <a:off x="9458219" y="-264041"/>
            <a:ext cx="2864668" cy="28646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A69B458-E1E4-4F4D-BB8D-8E9D51E2E68C}"/>
              </a:ext>
            </a:extLst>
          </p:cNvPr>
          <p:cNvPicPr>
            <a:picLocks noChangeAspect="1"/>
          </p:cNvPicPr>
          <p:nvPr/>
        </p:nvPicPr>
        <p:blipFill>
          <a:blip r:embed="rId3"/>
          <a:stretch>
            <a:fillRect/>
          </a:stretch>
        </p:blipFill>
        <p:spPr>
          <a:xfrm>
            <a:off x="1802674" y="4803264"/>
            <a:ext cx="4893810" cy="1854327"/>
          </a:xfrm>
          <a:prstGeom prst="rect">
            <a:avLst/>
          </a:prstGeom>
        </p:spPr>
      </p:pic>
      <p:sp>
        <p:nvSpPr>
          <p:cNvPr id="19" name="Oval 18">
            <a:extLst>
              <a:ext uri="{FF2B5EF4-FFF2-40B4-BE49-F238E27FC236}">
                <a16:creationId xmlns:a16="http://schemas.microsoft.com/office/drawing/2014/main" id="{1A7CCEB5-7B37-4681-8181-0AE7DAF788D0}"/>
              </a:ext>
            </a:extLst>
          </p:cNvPr>
          <p:cNvSpPr/>
          <p:nvPr/>
        </p:nvSpPr>
        <p:spPr>
          <a:xfrm>
            <a:off x="4545876" y="6009640"/>
            <a:ext cx="350894" cy="364718"/>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98E159-9FF2-4454-B020-1FE44E7979B9}"/>
              </a:ext>
            </a:extLst>
          </p:cNvPr>
          <p:cNvSpPr/>
          <p:nvPr/>
        </p:nvSpPr>
        <p:spPr>
          <a:xfrm>
            <a:off x="5364481" y="5908766"/>
            <a:ext cx="350894" cy="364718"/>
          </a:xfrm>
          <a:prstGeom prst="ellipse">
            <a:avLst/>
          </a:prstGeom>
          <a:solidFill>
            <a:srgbClr val="00B05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98E31F-01CD-4493-AF1D-A5EA0D384EAA}"/>
              </a:ext>
            </a:extLst>
          </p:cNvPr>
          <p:cNvSpPr/>
          <p:nvPr/>
        </p:nvSpPr>
        <p:spPr>
          <a:xfrm>
            <a:off x="5373190" y="5233755"/>
            <a:ext cx="350894" cy="364718"/>
          </a:xfrm>
          <a:prstGeom prst="ellipse">
            <a:avLst/>
          </a:prstGeom>
          <a:solidFill>
            <a:srgbClr val="7030A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9C8633-3799-4E1D-8EF7-0D8D01C1C7BC}"/>
              </a:ext>
            </a:extLst>
          </p:cNvPr>
          <p:cNvSpPr/>
          <p:nvPr/>
        </p:nvSpPr>
        <p:spPr>
          <a:xfrm>
            <a:off x="3683727" y="5991497"/>
            <a:ext cx="350894" cy="364718"/>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27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614B9A6A-4C30-471E-AF65-49472F61E554}"/>
              </a:ext>
            </a:extLst>
          </p:cNvPr>
          <p:cNvSpPr>
            <a:spLocks noGrp="1"/>
          </p:cNvSpPr>
          <p:nvPr>
            <p:ph type="title"/>
          </p:nvPr>
        </p:nvSpPr>
        <p:spPr>
          <a:xfrm>
            <a:off x="609600" y="751067"/>
            <a:ext cx="7787148" cy="970400"/>
          </a:xfrm>
        </p:spPr>
        <p:txBody>
          <a:bodyPr/>
          <a:lstStyle/>
          <a:p>
            <a:r>
              <a:rPr lang="en-US" sz="5400" dirty="0"/>
              <a:t>Michael’s Security Mindset</a:t>
            </a:r>
          </a:p>
        </p:txBody>
      </p:sp>
      <p:sp>
        <p:nvSpPr>
          <p:cNvPr id="2" name="Text Placeholder 1">
            <a:extLst>
              <a:ext uri="{FF2B5EF4-FFF2-40B4-BE49-F238E27FC236}">
                <a16:creationId xmlns:a16="http://schemas.microsoft.com/office/drawing/2014/main" id="{499E6868-5590-4C1A-AAD4-FA9A984CC216}"/>
              </a:ext>
            </a:extLst>
          </p:cNvPr>
          <p:cNvSpPr>
            <a:spLocks noGrp="1"/>
          </p:cNvSpPr>
          <p:nvPr>
            <p:ph type="body" idx="1"/>
          </p:nvPr>
        </p:nvSpPr>
        <p:spPr>
          <a:xfrm>
            <a:off x="609600" y="1875925"/>
            <a:ext cx="7569896" cy="4215200"/>
          </a:xfrm>
        </p:spPr>
        <p:txBody>
          <a:bodyPr/>
          <a:lstStyle/>
          <a:p>
            <a:r>
              <a:rPr lang="en-US" dirty="0"/>
              <a:t>Create tests focused exclusively around security</a:t>
            </a:r>
          </a:p>
          <a:p>
            <a:r>
              <a:rPr lang="en-US" dirty="0"/>
              <a:t>Learn open source tools like ZAP for vulnerability testing</a:t>
            </a:r>
          </a:p>
          <a:p>
            <a:r>
              <a:rPr lang="en-US" dirty="0"/>
              <a:t>Automate functional tests and introduce new tooling to assist with this if there are none.</a:t>
            </a:r>
          </a:p>
          <a:p>
            <a:r>
              <a:rPr lang="en-US" dirty="0"/>
              <a:t>Teach others the Shift-Left principles</a:t>
            </a:r>
          </a:p>
        </p:txBody>
      </p:sp>
      <p:sp>
        <p:nvSpPr>
          <p:cNvPr id="7" name="Title 3">
            <a:extLst>
              <a:ext uri="{FF2B5EF4-FFF2-40B4-BE49-F238E27FC236}">
                <a16:creationId xmlns:a16="http://schemas.microsoft.com/office/drawing/2014/main" id="{4C0308E8-9291-458F-9BEC-A5DA4B713010}"/>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Quality</a:t>
            </a:r>
          </a:p>
          <a:p>
            <a:pPr algn="ctr"/>
            <a:r>
              <a:rPr lang="en-US" sz="4000" dirty="0">
                <a:solidFill>
                  <a:schemeClr val="bg1"/>
                </a:solidFill>
              </a:rPr>
              <a:t>Engineer</a:t>
            </a:r>
          </a:p>
        </p:txBody>
      </p:sp>
      <p:sp>
        <p:nvSpPr>
          <p:cNvPr id="11" name="Title 3">
            <a:extLst>
              <a:ext uri="{FF2B5EF4-FFF2-40B4-BE49-F238E27FC236}">
                <a16:creationId xmlns:a16="http://schemas.microsoft.com/office/drawing/2014/main" id="{2B1C6BFE-28E8-45EE-92FD-5C1DBC87DF32}"/>
              </a:ext>
            </a:extLst>
          </p:cNvPr>
          <p:cNvSpPr txBox="1">
            <a:spLocks/>
          </p:cNvSpPr>
          <p:nvPr/>
        </p:nvSpPr>
        <p:spPr>
          <a:xfrm>
            <a:off x="9693618" y="2707457"/>
            <a:ext cx="2393870"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a:t>Michael</a:t>
            </a:r>
          </a:p>
        </p:txBody>
      </p:sp>
      <p:pic>
        <p:nvPicPr>
          <p:cNvPr id="12" name="Picture 2">
            <a:extLst>
              <a:ext uri="{FF2B5EF4-FFF2-40B4-BE49-F238E27FC236}">
                <a16:creationId xmlns:a16="http://schemas.microsoft.com/office/drawing/2014/main" id="{5AAA4AB5-5521-4D70-83E9-2350F6F282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948" t="-24948" r="-24948" b="-24948"/>
          <a:stretch/>
        </p:blipFill>
        <p:spPr bwMode="auto">
          <a:xfrm>
            <a:off x="9458219" y="-264041"/>
            <a:ext cx="2864668" cy="286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771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B6C32B-F9E7-45A5-9DDF-A3C68970FC5C}"/>
              </a:ext>
            </a:extLst>
          </p:cNvPr>
          <p:cNvPicPr>
            <a:picLocks noChangeAspect="1"/>
          </p:cNvPicPr>
          <p:nvPr/>
        </p:nvPicPr>
        <p:blipFill>
          <a:blip r:embed="rId2"/>
          <a:stretch>
            <a:fillRect/>
          </a:stretch>
        </p:blipFill>
        <p:spPr>
          <a:xfrm>
            <a:off x="1802674" y="4803264"/>
            <a:ext cx="4893810" cy="1854327"/>
          </a:xfrm>
          <a:prstGeom prst="rect">
            <a:avLst/>
          </a:prstGeom>
        </p:spPr>
      </p:pic>
      <p:pic>
        <p:nvPicPr>
          <p:cNvPr id="2" name="Picture 1">
            <a:extLst>
              <a:ext uri="{FF2B5EF4-FFF2-40B4-BE49-F238E27FC236}">
                <a16:creationId xmlns:a16="http://schemas.microsoft.com/office/drawing/2014/main" id="{A14AF399-AA67-4138-8C35-A5F853EA3DE5}"/>
              </a:ext>
            </a:extLst>
          </p:cNvPr>
          <p:cNvPicPr>
            <a:picLocks noChangeAspect="1"/>
          </p:cNvPicPr>
          <p:nvPr/>
        </p:nvPicPr>
        <p:blipFill>
          <a:blip r:embed="rId3"/>
          <a:stretch>
            <a:fillRect/>
          </a:stretch>
        </p:blipFill>
        <p:spPr>
          <a:xfrm>
            <a:off x="1800413" y="4803264"/>
            <a:ext cx="4893810" cy="1873538"/>
          </a:xfrm>
          <a:prstGeom prst="rect">
            <a:avLst/>
          </a:prstGeom>
        </p:spPr>
      </p:pic>
      <p:sp>
        <p:nvSpPr>
          <p:cNvPr id="8" name="Title 3">
            <a:extLst>
              <a:ext uri="{FF2B5EF4-FFF2-40B4-BE49-F238E27FC236}">
                <a16:creationId xmlns:a16="http://schemas.microsoft.com/office/drawing/2014/main" id="{614B9A6A-4C30-471E-AF65-49472F61E554}"/>
              </a:ext>
            </a:extLst>
          </p:cNvPr>
          <p:cNvSpPr>
            <a:spLocks noGrp="1"/>
          </p:cNvSpPr>
          <p:nvPr>
            <p:ph type="title"/>
          </p:nvPr>
        </p:nvSpPr>
        <p:spPr/>
        <p:txBody>
          <a:bodyPr/>
          <a:lstStyle/>
          <a:p>
            <a:r>
              <a:rPr lang="en-US" sz="5400" dirty="0"/>
              <a:t>Steve’s Mission</a:t>
            </a:r>
          </a:p>
        </p:txBody>
      </p:sp>
      <p:sp>
        <p:nvSpPr>
          <p:cNvPr id="3" name="Text Placeholder 2">
            <a:extLst>
              <a:ext uri="{FF2B5EF4-FFF2-40B4-BE49-F238E27FC236}">
                <a16:creationId xmlns:a16="http://schemas.microsoft.com/office/drawing/2014/main" id="{2307E499-5728-4E24-A53F-306632ED6A88}"/>
              </a:ext>
            </a:extLst>
          </p:cNvPr>
          <p:cNvSpPr>
            <a:spLocks noGrp="1"/>
          </p:cNvSpPr>
          <p:nvPr>
            <p:ph type="body" idx="1"/>
          </p:nvPr>
        </p:nvSpPr>
        <p:spPr/>
        <p:txBody>
          <a:bodyPr/>
          <a:lstStyle/>
          <a:p>
            <a:r>
              <a:rPr lang="en-US" dirty="0"/>
              <a:t>Create high quality product</a:t>
            </a:r>
          </a:p>
          <a:p>
            <a:r>
              <a:rPr lang="en-US" dirty="0"/>
              <a:t>Use the latest tech</a:t>
            </a:r>
          </a:p>
          <a:p>
            <a:r>
              <a:rPr lang="en-US" dirty="0"/>
              <a:t>Avoid manual work (like Manual QA)</a:t>
            </a:r>
          </a:p>
          <a:p>
            <a:r>
              <a:rPr lang="en-US" dirty="0"/>
              <a:t>Just code</a:t>
            </a:r>
          </a:p>
        </p:txBody>
      </p:sp>
      <p:pic>
        <p:nvPicPr>
          <p:cNvPr id="7170" name="Picture 2" descr="Steve Reed">
            <a:extLst>
              <a:ext uri="{FF2B5EF4-FFF2-40B4-BE49-F238E27FC236}">
                <a16:creationId xmlns:a16="http://schemas.microsoft.com/office/drawing/2014/main" id="{6CD4F502-8EA7-43A5-A59D-7E07244922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8" t="-5398" r="-5398" b="-5398"/>
          <a:stretch/>
        </p:blipFill>
        <p:spPr bwMode="auto">
          <a:xfrm>
            <a:off x="9825791" y="167013"/>
            <a:ext cx="2117428" cy="211742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7F6ED83E-C288-47A8-938F-0E77C14F44C6}"/>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Software</a:t>
            </a:r>
          </a:p>
          <a:p>
            <a:pPr algn="ctr"/>
            <a:r>
              <a:rPr lang="en-US" sz="4000" dirty="0">
                <a:solidFill>
                  <a:schemeClr val="bg1"/>
                </a:solidFill>
              </a:rPr>
              <a:t>Engineer</a:t>
            </a:r>
          </a:p>
        </p:txBody>
      </p:sp>
      <p:sp>
        <p:nvSpPr>
          <p:cNvPr id="15" name="Title 3">
            <a:extLst>
              <a:ext uri="{FF2B5EF4-FFF2-40B4-BE49-F238E27FC236}">
                <a16:creationId xmlns:a16="http://schemas.microsoft.com/office/drawing/2014/main" id="{116F4BE0-B6F0-4CF1-89EB-A0970F06666C}"/>
              </a:ext>
            </a:extLst>
          </p:cNvPr>
          <p:cNvSpPr txBox="1">
            <a:spLocks/>
          </p:cNvSpPr>
          <p:nvPr/>
        </p:nvSpPr>
        <p:spPr>
          <a:xfrm>
            <a:off x="9693618" y="2707457"/>
            <a:ext cx="2393870"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a:t>Steve</a:t>
            </a:r>
          </a:p>
        </p:txBody>
      </p:sp>
      <p:sp>
        <p:nvSpPr>
          <p:cNvPr id="19" name="Oval 18">
            <a:extLst>
              <a:ext uri="{FF2B5EF4-FFF2-40B4-BE49-F238E27FC236}">
                <a16:creationId xmlns:a16="http://schemas.microsoft.com/office/drawing/2014/main" id="{2788B51A-6299-4615-9590-F0BF971CFBA2}"/>
              </a:ext>
            </a:extLst>
          </p:cNvPr>
          <p:cNvSpPr/>
          <p:nvPr/>
        </p:nvSpPr>
        <p:spPr>
          <a:xfrm>
            <a:off x="4511041" y="5129349"/>
            <a:ext cx="350894" cy="364718"/>
          </a:xfrm>
          <a:prstGeom prst="ellipse">
            <a:avLst/>
          </a:prstGeom>
          <a:solidFill>
            <a:srgbClr val="FFFF00"/>
          </a:solidFill>
          <a:ln>
            <a:solidFill>
              <a:schemeClr val="accent4">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47D6505-5AD6-4504-888F-F8435C2BA45A}"/>
              </a:ext>
            </a:extLst>
          </p:cNvPr>
          <p:cNvSpPr/>
          <p:nvPr/>
        </p:nvSpPr>
        <p:spPr>
          <a:xfrm>
            <a:off x="4545876" y="6009640"/>
            <a:ext cx="350894" cy="364718"/>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50D8A3-17D5-4B1B-9534-D5830791A3FD}"/>
              </a:ext>
            </a:extLst>
          </p:cNvPr>
          <p:cNvSpPr/>
          <p:nvPr/>
        </p:nvSpPr>
        <p:spPr>
          <a:xfrm>
            <a:off x="5364481" y="5908766"/>
            <a:ext cx="350894" cy="364718"/>
          </a:xfrm>
          <a:prstGeom prst="ellipse">
            <a:avLst/>
          </a:prstGeom>
          <a:solidFill>
            <a:srgbClr val="00B05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F34CBFA-40D8-4E05-9959-8036DD75FA6B}"/>
              </a:ext>
            </a:extLst>
          </p:cNvPr>
          <p:cNvSpPr/>
          <p:nvPr/>
        </p:nvSpPr>
        <p:spPr>
          <a:xfrm>
            <a:off x="5373190" y="5233755"/>
            <a:ext cx="350894" cy="364718"/>
          </a:xfrm>
          <a:prstGeom prst="ellipse">
            <a:avLst/>
          </a:prstGeom>
          <a:solidFill>
            <a:srgbClr val="7030A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36F677F-C1A7-422C-A2E9-C7CF2028C9AC}"/>
              </a:ext>
            </a:extLst>
          </p:cNvPr>
          <p:cNvSpPr/>
          <p:nvPr/>
        </p:nvSpPr>
        <p:spPr>
          <a:xfrm>
            <a:off x="3683727" y="5991497"/>
            <a:ext cx="350894" cy="364718"/>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B19DB75-1BEC-434E-84A9-B740E6990ABB}"/>
              </a:ext>
            </a:extLst>
          </p:cNvPr>
          <p:cNvSpPr/>
          <p:nvPr/>
        </p:nvSpPr>
        <p:spPr>
          <a:xfrm>
            <a:off x="4493916" y="5321314"/>
            <a:ext cx="350894" cy="364718"/>
          </a:xfrm>
          <a:prstGeom prst="ellipse">
            <a:avLst/>
          </a:prstGeom>
          <a:solidFill>
            <a:srgbClr val="FFFF00"/>
          </a:solidFill>
          <a:ln>
            <a:solidFill>
              <a:schemeClr val="accent4">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E45B6CE-6AFB-4855-AF4A-2D3F3235FB23}"/>
              </a:ext>
            </a:extLst>
          </p:cNvPr>
          <p:cNvSpPr/>
          <p:nvPr/>
        </p:nvSpPr>
        <p:spPr>
          <a:xfrm>
            <a:off x="4524104" y="5828818"/>
            <a:ext cx="350894" cy="364718"/>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70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1" grpId="0" animBg="1"/>
      <p:bldP spid="25" grpId="0" animBg="1"/>
      <p:bldP spid="2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614B9A6A-4C30-471E-AF65-49472F61E554}"/>
              </a:ext>
            </a:extLst>
          </p:cNvPr>
          <p:cNvSpPr>
            <a:spLocks noGrp="1"/>
          </p:cNvSpPr>
          <p:nvPr>
            <p:ph type="title"/>
          </p:nvPr>
        </p:nvSpPr>
        <p:spPr/>
        <p:txBody>
          <a:bodyPr/>
          <a:lstStyle/>
          <a:p>
            <a:r>
              <a:rPr lang="en-US" sz="5400" dirty="0"/>
              <a:t>Steve’s Security Mindset</a:t>
            </a:r>
          </a:p>
        </p:txBody>
      </p:sp>
      <p:sp>
        <p:nvSpPr>
          <p:cNvPr id="2" name="Text Placeholder 1">
            <a:extLst>
              <a:ext uri="{FF2B5EF4-FFF2-40B4-BE49-F238E27FC236}">
                <a16:creationId xmlns:a16="http://schemas.microsoft.com/office/drawing/2014/main" id="{499E6868-5590-4C1A-AAD4-FA9A984CC216}"/>
              </a:ext>
            </a:extLst>
          </p:cNvPr>
          <p:cNvSpPr>
            <a:spLocks noGrp="1"/>
          </p:cNvSpPr>
          <p:nvPr>
            <p:ph type="body" idx="1"/>
          </p:nvPr>
        </p:nvSpPr>
        <p:spPr>
          <a:xfrm>
            <a:off x="609600" y="1875925"/>
            <a:ext cx="7569896" cy="4215200"/>
          </a:xfrm>
        </p:spPr>
        <p:txBody>
          <a:bodyPr/>
          <a:lstStyle/>
          <a:p>
            <a:r>
              <a:rPr lang="en-US" dirty="0"/>
              <a:t>Follow secure coding practices</a:t>
            </a:r>
          </a:p>
          <a:p>
            <a:r>
              <a:rPr lang="en-US" dirty="0"/>
              <a:t>Be rigorous in code reviews</a:t>
            </a:r>
          </a:p>
          <a:p>
            <a:r>
              <a:rPr lang="en-US" dirty="0"/>
              <a:t>Do not use old or vulnerable libraries</a:t>
            </a:r>
          </a:p>
          <a:p>
            <a:r>
              <a:rPr lang="en-US" dirty="0"/>
              <a:t>Support the goal and implementation of shift-left</a:t>
            </a:r>
          </a:p>
          <a:p>
            <a:r>
              <a:rPr lang="en-US" dirty="0"/>
              <a:t>Instrument code to enable auditing</a:t>
            </a:r>
          </a:p>
        </p:txBody>
      </p:sp>
      <p:pic>
        <p:nvPicPr>
          <p:cNvPr id="7170" name="Picture 2" descr="Steve Reed">
            <a:extLst>
              <a:ext uri="{FF2B5EF4-FFF2-40B4-BE49-F238E27FC236}">
                <a16:creationId xmlns:a16="http://schemas.microsoft.com/office/drawing/2014/main" id="{6CD4F502-8EA7-43A5-A59D-7E07244922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98" t="-5398" r="-5398" b="-5398"/>
          <a:stretch/>
        </p:blipFill>
        <p:spPr bwMode="auto">
          <a:xfrm>
            <a:off x="9825791" y="167013"/>
            <a:ext cx="2117428" cy="211742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7F6ED83E-C288-47A8-938F-0E77C14F44C6}"/>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Software</a:t>
            </a:r>
          </a:p>
          <a:p>
            <a:pPr algn="ctr"/>
            <a:r>
              <a:rPr lang="en-US" sz="4000" dirty="0">
                <a:solidFill>
                  <a:schemeClr val="bg1"/>
                </a:solidFill>
              </a:rPr>
              <a:t>Engineer</a:t>
            </a:r>
          </a:p>
        </p:txBody>
      </p:sp>
      <p:sp>
        <p:nvSpPr>
          <p:cNvPr id="10" name="Title 3">
            <a:extLst>
              <a:ext uri="{FF2B5EF4-FFF2-40B4-BE49-F238E27FC236}">
                <a16:creationId xmlns:a16="http://schemas.microsoft.com/office/drawing/2014/main" id="{B715B7C2-2350-44BB-AF27-AEB5ACAC53A3}"/>
              </a:ext>
            </a:extLst>
          </p:cNvPr>
          <p:cNvSpPr txBox="1">
            <a:spLocks/>
          </p:cNvSpPr>
          <p:nvPr/>
        </p:nvSpPr>
        <p:spPr>
          <a:xfrm>
            <a:off x="9693618" y="2707457"/>
            <a:ext cx="2393870"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a:t>Steve</a:t>
            </a:r>
          </a:p>
        </p:txBody>
      </p:sp>
    </p:spTree>
    <p:extLst>
      <p:ext uri="{BB962C8B-B14F-4D97-AF65-F5344CB8AC3E}">
        <p14:creationId xmlns:p14="http://schemas.microsoft.com/office/powerpoint/2010/main" val="322492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863B92-8B6C-43B5-82EE-E7BD6CB4C480}"/>
              </a:ext>
            </a:extLst>
          </p:cNvPr>
          <p:cNvSpPr>
            <a:spLocks noGrp="1"/>
          </p:cNvSpPr>
          <p:nvPr>
            <p:ph type="ctrTitle"/>
          </p:nvPr>
        </p:nvSpPr>
        <p:spPr>
          <a:xfrm>
            <a:off x="5807034" y="1602769"/>
            <a:ext cx="6384966" cy="2045431"/>
          </a:xfrm>
        </p:spPr>
        <p:txBody>
          <a:bodyPr/>
          <a:lstStyle/>
          <a:p>
            <a:pPr algn="ctr"/>
            <a:r>
              <a:rPr lang="en-US" sz="6000" dirty="0"/>
              <a:t>Know your Destination</a:t>
            </a:r>
          </a:p>
        </p:txBody>
      </p:sp>
      <p:sp>
        <p:nvSpPr>
          <p:cNvPr id="6" name="Google Shape;137;p16">
            <a:extLst>
              <a:ext uri="{FF2B5EF4-FFF2-40B4-BE49-F238E27FC236}">
                <a16:creationId xmlns:a16="http://schemas.microsoft.com/office/drawing/2014/main" id="{8A18A042-D75F-4211-B822-B098CAA02AB5}"/>
              </a:ext>
            </a:extLst>
          </p:cNvPr>
          <p:cNvSpPr/>
          <p:nvPr/>
        </p:nvSpPr>
        <p:spPr>
          <a:xfrm>
            <a:off x="1998558" y="2868200"/>
            <a:ext cx="731065" cy="1121600"/>
          </a:xfrm>
          <a:prstGeom prst="rect">
            <a:avLst/>
          </a:prstGeom>
        </p:spPr>
        <p:txBody>
          <a:bodyPr>
            <a:prstTxWarp prst="textPlain">
              <a:avLst/>
            </a:prstTxWarp>
          </a:bodyPr>
          <a:lstStyle/>
          <a:p>
            <a:pPr lvl="0" algn="ctr"/>
            <a:r>
              <a:rPr lang="en-US" sz="2400" b="1" dirty="0">
                <a:gradFill>
                  <a:gsLst>
                    <a:gs pos="0">
                      <a:srgbClr val="75DDFF"/>
                    </a:gs>
                    <a:gs pos="100000">
                      <a:srgbClr val="09B1E9"/>
                    </a:gs>
                  </a:gsLst>
                  <a:lin ang="5400012" scaled="0"/>
                </a:gradFill>
                <a:latin typeface="Droid Serif"/>
              </a:rPr>
              <a:t>1</a:t>
            </a:r>
            <a:endParaRPr sz="2400" b="1" dirty="0">
              <a:gradFill>
                <a:gsLst>
                  <a:gs pos="0">
                    <a:srgbClr val="75DDFF"/>
                  </a:gs>
                  <a:gs pos="100000">
                    <a:srgbClr val="09B1E9"/>
                  </a:gs>
                </a:gsLst>
                <a:lin ang="5400012" scaled="0"/>
              </a:gradFill>
              <a:latin typeface="Droid Serif"/>
            </a:endParaRPr>
          </a:p>
        </p:txBody>
      </p:sp>
      <p:sp>
        <p:nvSpPr>
          <p:cNvPr id="3" name="Subtitle 2">
            <a:extLst>
              <a:ext uri="{FF2B5EF4-FFF2-40B4-BE49-F238E27FC236}">
                <a16:creationId xmlns:a16="http://schemas.microsoft.com/office/drawing/2014/main" id="{63140F66-F169-4788-B6FB-10DD86C731A0}"/>
              </a:ext>
            </a:extLst>
          </p:cNvPr>
          <p:cNvSpPr>
            <a:spLocks noGrp="1"/>
          </p:cNvSpPr>
          <p:nvPr>
            <p:ph type="subTitle" idx="1"/>
          </p:nvPr>
        </p:nvSpPr>
        <p:spPr>
          <a:xfrm>
            <a:off x="5807034" y="3574100"/>
            <a:ext cx="6384966" cy="576400"/>
          </a:xfrm>
        </p:spPr>
        <p:txBody>
          <a:bodyPr/>
          <a:lstStyle/>
          <a:p>
            <a:pPr algn="ctr"/>
            <a:r>
              <a:rPr lang="en-US" sz="4000" dirty="0"/>
              <a:t>(and bring snacks)</a:t>
            </a:r>
          </a:p>
        </p:txBody>
      </p:sp>
    </p:spTree>
    <p:extLst>
      <p:ext uri="{BB962C8B-B14F-4D97-AF65-F5344CB8AC3E}">
        <p14:creationId xmlns:p14="http://schemas.microsoft.com/office/powerpoint/2010/main" val="2833606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C623D0B-5B1F-41AB-9230-7D48BAC39BA1}"/>
              </a:ext>
            </a:extLst>
          </p:cNvPr>
          <p:cNvPicPr>
            <a:picLocks noChangeAspect="1"/>
          </p:cNvPicPr>
          <p:nvPr/>
        </p:nvPicPr>
        <p:blipFill>
          <a:blip r:embed="rId2"/>
          <a:stretch>
            <a:fillRect/>
          </a:stretch>
        </p:blipFill>
        <p:spPr>
          <a:xfrm>
            <a:off x="1800413" y="4803264"/>
            <a:ext cx="4893810" cy="1873538"/>
          </a:xfrm>
          <a:prstGeom prst="rect">
            <a:avLst/>
          </a:prstGeom>
        </p:spPr>
      </p:pic>
      <p:sp>
        <p:nvSpPr>
          <p:cNvPr id="25" name="Oval 24">
            <a:extLst>
              <a:ext uri="{FF2B5EF4-FFF2-40B4-BE49-F238E27FC236}">
                <a16:creationId xmlns:a16="http://schemas.microsoft.com/office/drawing/2014/main" id="{E95E0140-5640-4D6F-A1AD-909A23D8A0A4}"/>
              </a:ext>
            </a:extLst>
          </p:cNvPr>
          <p:cNvSpPr/>
          <p:nvPr/>
        </p:nvSpPr>
        <p:spPr>
          <a:xfrm>
            <a:off x="4493916" y="5321314"/>
            <a:ext cx="350894" cy="364718"/>
          </a:xfrm>
          <a:prstGeom prst="ellipse">
            <a:avLst/>
          </a:prstGeom>
          <a:solidFill>
            <a:srgbClr val="FFFF00"/>
          </a:solidFill>
          <a:ln>
            <a:solidFill>
              <a:schemeClr val="accent4">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21FEABD-DDA5-4A00-9D95-F49F0735526C}"/>
              </a:ext>
            </a:extLst>
          </p:cNvPr>
          <p:cNvSpPr/>
          <p:nvPr/>
        </p:nvSpPr>
        <p:spPr>
          <a:xfrm>
            <a:off x="4524104" y="5828818"/>
            <a:ext cx="350894" cy="364718"/>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F63CE93-AB7C-42B8-846A-1ADE792F1DCC}"/>
              </a:ext>
            </a:extLst>
          </p:cNvPr>
          <p:cNvSpPr>
            <a:spLocks noGrp="1"/>
          </p:cNvSpPr>
          <p:nvPr>
            <p:ph type="title"/>
          </p:nvPr>
        </p:nvSpPr>
        <p:spPr/>
        <p:txBody>
          <a:bodyPr/>
          <a:lstStyle/>
          <a:p>
            <a:r>
              <a:rPr lang="en-US" sz="5400" dirty="0"/>
              <a:t>Carmina’s Mission</a:t>
            </a:r>
          </a:p>
        </p:txBody>
      </p:sp>
      <p:sp>
        <p:nvSpPr>
          <p:cNvPr id="3" name="Text Placeholder 2">
            <a:extLst>
              <a:ext uri="{FF2B5EF4-FFF2-40B4-BE49-F238E27FC236}">
                <a16:creationId xmlns:a16="http://schemas.microsoft.com/office/drawing/2014/main" id="{A4F84626-E6A2-4248-8B52-018B690226DE}"/>
              </a:ext>
            </a:extLst>
          </p:cNvPr>
          <p:cNvSpPr>
            <a:spLocks noGrp="1"/>
          </p:cNvSpPr>
          <p:nvPr>
            <p:ph type="body" idx="1"/>
          </p:nvPr>
        </p:nvSpPr>
        <p:spPr>
          <a:xfrm>
            <a:off x="609600" y="1875925"/>
            <a:ext cx="7380718" cy="4215200"/>
          </a:xfrm>
        </p:spPr>
        <p:txBody>
          <a:bodyPr/>
          <a:lstStyle/>
          <a:p>
            <a:r>
              <a:rPr lang="en-US" dirty="0"/>
              <a:t>Make money for the organization</a:t>
            </a:r>
          </a:p>
          <a:p>
            <a:r>
              <a:rPr lang="en-US" dirty="0"/>
              <a:t>Avoid cost where practical</a:t>
            </a:r>
          </a:p>
          <a:p>
            <a:r>
              <a:rPr lang="en-US" dirty="0"/>
              <a:t>Reduce organizational risk</a:t>
            </a:r>
          </a:p>
          <a:p>
            <a:r>
              <a:rPr lang="en-US" dirty="0"/>
              <a:t>Protect the company’s IP</a:t>
            </a:r>
          </a:p>
          <a:p>
            <a:r>
              <a:rPr lang="en-US" dirty="0"/>
              <a:t>Support her employees/associates</a:t>
            </a:r>
          </a:p>
        </p:txBody>
      </p:sp>
      <p:pic>
        <p:nvPicPr>
          <p:cNvPr id="8194" name="Picture 2" descr="Carmina Lange">
            <a:extLst>
              <a:ext uri="{FF2B5EF4-FFF2-40B4-BE49-F238E27FC236}">
                <a16:creationId xmlns:a16="http://schemas.microsoft.com/office/drawing/2014/main" id="{A9A4374A-8C60-4F10-AA0D-D9833AF833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0" t="-6700" r="-6700" b="-6700"/>
          <a:stretch/>
        </p:blipFill>
        <p:spPr bwMode="auto">
          <a:xfrm>
            <a:off x="9765926" y="183220"/>
            <a:ext cx="2167201" cy="216720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223EFBCB-6D82-49B3-AF07-C2876C3AEB1B}"/>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Leader / </a:t>
            </a:r>
          </a:p>
          <a:p>
            <a:pPr algn="ctr"/>
            <a:r>
              <a:rPr lang="en-US" sz="4000" dirty="0">
                <a:solidFill>
                  <a:schemeClr val="bg1"/>
                </a:solidFill>
              </a:rPr>
              <a:t>Executive</a:t>
            </a:r>
          </a:p>
        </p:txBody>
      </p:sp>
      <p:sp>
        <p:nvSpPr>
          <p:cNvPr id="12" name="Title 3">
            <a:extLst>
              <a:ext uri="{FF2B5EF4-FFF2-40B4-BE49-F238E27FC236}">
                <a16:creationId xmlns:a16="http://schemas.microsoft.com/office/drawing/2014/main" id="{9C7055C1-0F3C-4A8B-9794-0661E3DB7DAB}"/>
              </a:ext>
            </a:extLst>
          </p:cNvPr>
          <p:cNvSpPr txBox="1">
            <a:spLocks/>
          </p:cNvSpPr>
          <p:nvPr/>
        </p:nvSpPr>
        <p:spPr>
          <a:xfrm>
            <a:off x="9557359" y="2707457"/>
            <a:ext cx="2634641"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a:t>Carmina</a:t>
            </a:r>
          </a:p>
        </p:txBody>
      </p:sp>
      <p:sp>
        <p:nvSpPr>
          <p:cNvPr id="19" name="Oval 18">
            <a:extLst>
              <a:ext uri="{FF2B5EF4-FFF2-40B4-BE49-F238E27FC236}">
                <a16:creationId xmlns:a16="http://schemas.microsoft.com/office/drawing/2014/main" id="{75E556D3-3BF9-48A7-8C12-CABB7325AD5B}"/>
              </a:ext>
            </a:extLst>
          </p:cNvPr>
          <p:cNvSpPr/>
          <p:nvPr/>
        </p:nvSpPr>
        <p:spPr>
          <a:xfrm>
            <a:off x="3657601" y="5155475"/>
            <a:ext cx="350894" cy="364718"/>
          </a:xfrm>
          <a:prstGeom prst="ellipse">
            <a:avLst/>
          </a:prstGeom>
          <a:solidFill>
            <a:srgbClr val="354BEF"/>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AF1F09D-601E-42C1-9FC4-1DE9DC8F3FB7}"/>
              </a:ext>
            </a:extLst>
          </p:cNvPr>
          <p:cNvSpPr/>
          <p:nvPr/>
        </p:nvSpPr>
        <p:spPr>
          <a:xfrm>
            <a:off x="5364481" y="5908766"/>
            <a:ext cx="350894" cy="364718"/>
          </a:xfrm>
          <a:prstGeom prst="ellipse">
            <a:avLst/>
          </a:prstGeom>
          <a:solidFill>
            <a:srgbClr val="00B05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3A10F5F-7630-428C-882D-4E9B69FE1CFF}"/>
              </a:ext>
            </a:extLst>
          </p:cNvPr>
          <p:cNvSpPr/>
          <p:nvPr/>
        </p:nvSpPr>
        <p:spPr>
          <a:xfrm>
            <a:off x="5373190" y="5233755"/>
            <a:ext cx="350894" cy="364718"/>
          </a:xfrm>
          <a:prstGeom prst="ellipse">
            <a:avLst/>
          </a:prstGeom>
          <a:solidFill>
            <a:srgbClr val="7030A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B5D467B-DC7C-4EC1-AC4C-26D757948F12}"/>
              </a:ext>
            </a:extLst>
          </p:cNvPr>
          <p:cNvSpPr/>
          <p:nvPr/>
        </p:nvSpPr>
        <p:spPr>
          <a:xfrm>
            <a:off x="3683727" y="5991497"/>
            <a:ext cx="350894" cy="364718"/>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04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F63CE93-AB7C-42B8-846A-1ADE792F1DCC}"/>
              </a:ext>
            </a:extLst>
          </p:cNvPr>
          <p:cNvSpPr>
            <a:spLocks noGrp="1"/>
          </p:cNvSpPr>
          <p:nvPr>
            <p:ph type="title"/>
          </p:nvPr>
        </p:nvSpPr>
        <p:spPr>
          <a:xfrm>
            <a:off x="609599" y="751067"/>
            <a:ext cx="7964129" cy="970400"/>
          </a:xfrm>
        </p:spPr>
        <p:txBody>
          <a:bodyPr/>
          <a:lstStyle/>
          <a:p>
            <a:r>
              <a:rPr lang="en-US" sz="5400" dirty="0"/>
              <a:t>Carmina’s Security Mindset</a:t>
            </a:r>
          </a:p>
        </p:txBody>
      </p:sp>
      <p:sp>
        <p:nvSpPr>
          <p:cNvPr id="2" name="Text Placeholder 1">
            <a:extLst>
              <a:ext uri="{FF2B5EF4-FFF2-40B4-BE49-F238E27FC236}">
                <a16:creationId xmlns:a16="http://schemas.microsoft.com/office/drawing/2014/main" id="{508EAF24-28C7-4379-9149-2CECF15E796F}"/>
              </a:ext>
            </a:extLst>
          </p:cNvPr>
          <p:cNvSpPr>
            <a:spLocks noGrp="1"/>
          </p:cNvSpPr>
          <p:nvPr>
            <p:ph type="body" idx="1"/>
          </p:nvPr>
        </p:nvSpPr>
        <p:spPr/>
        <p:txBody>
          <a:bodyPr/>
          <a:lstStyle/>
          <a:p>
            <a:r>
              <a:rPr lang="en-US" dirty="0"/>
              <a:t>Seek to understand security initiatives</a:t>
            </a:r>
          </a:p>
          <a:p>
            <a:r>
              <a:rPr lang="en-US" dirty="0"/>
              <a:t>Seek to understand risk and appropriate risk responses</a:t>
            </a:r>
          </a:p>
          <a:p>
            <a:r>
              <a:rPr lang="en-US" dirty="0"/>
              <a:t>Identify where risk will be accepted</a:t>
            </a:r>
          </a:p>
          <a:p>
            <a:r>
              <a:rPr lang="en-US" dirty="0"/>
              <a:t>Help relate the expense of security practices to the potential cost of loss</a:t>
            </a:r>
          </a:p>
          <a:p>
            <a:r>
              <a:rPr lang="en-US" dirty="0"/>
              <a:t>Plan and budget for ongoing security initiatives and training</a:t>
            </a:r>
          </a:p>
        </p:txBody>
      </p:sp>
      <p:pic>
        <p:nvPicPr>
          <p:cNvPr id="8194" name="Picture 2" descr="Carmina Lange">
            <a:extLst>
              <a:ext uri="{FF2B5EF4-FFF2-40B4-BE49-F238E27FC236}">
                <a16:creationId xmlns:a16="http://schemas.microsoft.com/office/drawing/2014/main" id="{A9A4374A-8C60-4F10-AA0D-D9833AF833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00" t="-6700" r="-6700" b="-6700"/>
          <a:stretch/>
        </p:blipFill>
        <p:spPr bwMode="auto">
          <a:xfrm>
            <a:off x="9765926" y="183220"/>
            <a:ext cx="2167201" cy="216720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3">
            <a:extLst>
              <a:ext uri="{FF2B5EF4-FFF2-40B4-BE49-F238E27FC236}">
                <a16:creationId xmlns:a16="http://schemas.microsoft.com/office/drawing/2014/main" id="{223EFBCB-6D82-49B3-AF07-C2876C3AEB1B}"/>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Leader / </a:t>
            </a:r>
          </a:p>
          <a:p>
            <a:pPr algn="ctr"/>
            <a:r>
              <a:rPr lang="en-US" sz="4000" dirty="0">
                <a:solidFill>
                  <a:schemeClr val="bg1"/>
                </a:solidFill>
              </a:rPr>
              <a:t>Executive</a:t>
            </a:r>
          </a:p>
        </p:txBody>
      </p:sp>
      <p:sp>
        <p:nvSpPr>
          <p:cNvPr id="10" name="Title 3">
            <a:extLst>
              <a:ext uri="{FF2B5EF4-FFF2-40B4-BE49-F238E27FC236}">
                <a16:creationId xmlns:a16="http://schemas.microsoft.com/office/drawing/2014/main" id="{6117DDAF-59D1-4AD7-A27D-1AA0619EBBCB}"/>
              </a:ext>
            </a:extLst>
          </p:cNvPr>
          <p:cNvSpPr txBox="1">
            <a:spLocks/>
          </p:cNvSpPr>
          <p:nvPr/>
        </p:nvSpPr>
        <p:spPr>
          <a:xfrm>
            <a:off x="9557359" y="2707457"/>
            <a:ext cx="2634641" cy="970400"/>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2400"/>
              <a:buNone/>
              <a:defRPr sz="3733" kern="1200">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r>
              <a:rPr lang="en-US" sz="5400" dirty="0"/>
              <a:t>Carmina</a:t>
            </a:r>
          </a:p>
        </p:txBody>
      </p:sp>
    </p:spTree>
    <p:extLst>
      <p:ext uri="{BB962C8B-B14F-4D97-AF65-F5344CB8AC3E}">
        <p14:creationId xmlns:p14="http://schemas.microsoft.com/office/powerpoint/2010/main" val="3793880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F63CE93-AB7C-42B8-846A-1ADE792F1DCC}"/>
              </a:ext>
            </a:extLst>
          </p:cNvPr>
          <p:cNvSpPr>
            <a:spLocks noGrp="1"/>
          </p:cNvSpPr>
          <p:nvPr>
            <p:ph type="title"/>
          </p:nvPr>
        </p:nvSpPr>
        <p:spPr/>
        <p:txBody>
          <a:bodyPr/>
          <a:lstStyle/>
          <a:p>
            <a:r>
              <a:rPr lang="en-US" sz="5400" dirty="0"/>
              <a:t>Your Mission</a:t>
            </a:r>
          </a:p>
        </p:txBody>
      </p:sp>
      <p:sp>
        <p:nvSpPr>
          <p:cNvPr id="3" name="Text Placeholder 2">
            <a:extLst>
              <a:ext uri="{FF2B5EF4-FFF2-40B4-BE49-F238E27FC236}">
                <a16:creationId xmlns:a16="http://schemas.microsoft.com/office/drawing/2014/main" id="{A4F84626-E6A2-4248-8B52-018B690226DE}"/>
              </a:ext>
            </a:extLst>
          </p:cNvPr>
          <p:cNvSpPr>
            <a:spLocks noGrp="1"/>
          </p:cNvSpPr>
          <p:nvPr>
            <p:ph type="body" idx="1"/>
          </p:nvPr>
        </p:nvSpPr>
        <p:spPr>
          <a:xfrm>
            <a:off x="609600" y="1875925"/>
            <a:ext cx="7382005" cy="4215200"/>
          </a:xfrm>
        </p:spPr>
        <p:txBody>
          <a:bodyPr/>
          <a:lstStyle/>
          <a:p>
            <a:r>
              <a:rPr lang="en-US" dirty="0"/>
              <a:t>Work for a successful organization</a:t>
            </a:r>
          </a:p>
          <a:p>
            <a:r>
              <a:rPr lang="en-US" dirty="0"/>
              <a:t>Be valuable to your organization</a:t>
            </a:r>
          </a:p>
          <a:p>
            <a:r>
              <a:rPr lang="en-US" dirty="0"/>
              <a:t>Expand your skillset</a:t>
            </a:r>
          </a:p>
          <a:p>
            <a:r>
              <a:rPr lang="en-US" dirty="0"/>
              <a:t>Improve your organization’s security posture</a:t>
            </a:r>
          </a:p>
        </p:txBody>
      </p:sp>
      <p:sp>
        <p:nvSpPr>
          <p:cNvPr id="9" name="Title 3">
            <a:extLst>
              <a:ext uri="{FF2B5EF4-FFF2-40B4-BE49-F238E27FC236}">
                <a16:creationId xmlns:a16="http://schemas.microsoft.com/office/drawing/2014/main" id="{223EFBCB-6D82-49B3-AF07-C2876C3AEB1B}"/>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Team Member</a:t>
            </a:r>
          </a:p>
        </p:txBody>
      </p:sp>
      <p:pic>
        <p:nvPicPr>
          <p:cNvPr id="7" name="Picture 6">
            <a:extLst>
              <a:ext uri="{FF2B5EF4-FFF2-40B4-BE49-F238E27FC236}">
                <a16:creationId xmlns:a16="http://schemas.microsoft.com/office/drawing/2014/main" id="{D54E39E7-7B76-4F22-8A98-22CD9332DCB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064711" y="291554"/>
            <a:ext cx="1651683" cy="2202243"/>
          </a:xfrm>
          <a:prstGeom prst="rect">
            <a:avLst/>
          </a:prstGeom>
        </p:spPr>
      </p:pic>
      <p:sp>
        <p:nvSpPr>
          <p:cNvPr id="10" name="Title 3">
            <a:extLst>
              <a:ext uri="{FF2B5EF4-FFF2-40B4-BE49-F238E27FC236}">
                <a16:creationId xmlns:a16="http://schemas.microsoft.com/office/drawing/2014/main" id="{10293EE1-1ECF-4F7F-BA5D-5709CE99687D}"/>
              </a:ext>
            </a:extLst>
          </p:cNvPr>
          <p:cNvSpPr txBox="1">
            <a:spLocks/>
          </p:cNvSpPr>
          <p:nvPr/>
        </p:nvSpPr>
        <p:spPr>
          <a:xfrm>
            <a:off x="9594937" y="2707457"/>
            <a:ext cx="2597063" cy="970400"/>
          </a:xfrm>
          <a:prstGeom prst="rect">
            <a:avLst/>
          </a:prstGeom>
        </p:spPr>
        <p:txBody>
          <a:bodyPr spcFirstLastPara="1" vert="horz" wrap="square" lIns="91425" tIns="91425" rIns="91425" bIns="91425" rtlCol="0" anchor="b" anchorCtr="0">
            <a:noAutofit/>
          </a:bodyPr>
          <a:lstStyle>
            <a:lvl1pPr lvl="0" algn="l" defTabSz="914400" rtl="0" eaLnBrk="1" latinLnBrk="0" hangingPunct="1">
              <a:lnSpc>
                <a:spcPct val="90000"/>
              </a:lnSpc>
              <a:spcBef>
                <a:spcPts val="0"/>
              </a:spcBef>
              <a:spcAft>
                <a:spcPts val="0"/>
              </a:spcAft>
              <a:buSzPts val="2400"/>
              <a:buNone/>
              <a:defRPr sz="3733" kern="1200">
                <a:solidFill>
                  <a:schemeClr val="tx1"/>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5400" dirty="0">
                <a:solidFill>
                  <a:schemeClr val="accent4">
                    <a:lumMod val="20000"/>
                    <a:lumOff val="80000"/>
                  </a:schemeClr>
                </a:solidFill>
              </a:rPr>
              <a:t>You</a:t>
            </a:r>
          </a:p>
        </p:txBody>
      </p:sp>
      <p:pic>
        <p:nvPicPr>
          <p:cNvPr id="11" name="Picture 10">
            <a:extLst>
              <a:ext uri="{FF2B5EF4-FFF2-40B4-BE49-F238E27FC236}">
                <a16:creationId xmlns:a16="http://schemas.microsoft.com/office/drawing/2014/main" id="{73CF8845-8046-4D69-9BE8-800D6EB35A69}"/>
              </a:ext>
            </a:extLst>
          </p:cNvPr>
          <p:cNvPicPr>
            <a:picLocks noChangeAspect="1"/>
          </p:cNvPicPr>
          <p:nvPr/>
        </p:nvPicPr>
        <p:blipFill>
          <a:blip r:embed="rId4"/>
          <a:stretch>
            <a:fillRect/>
          </a:stretch>
        </p:blipFill>
        <p:spPr>
          <a:xfrm>
            <a:off x="1800413" y="4803264"/>
            <a:ext cx="4893810" cy="1873538"/>
          </a:xfrm>
          <a:prstGeom prst="rect">
            <a:avLst/>
          </a:prstGeom>
        </p:spPr>
      </p:pic>
      <p:sp>
        <p:nvSpPr>
          <p:cNvPr id="12" name="Oval 11">
            <a:extLst>
              <a:ext uri="{FF2B5EF4-FFF2-40B4-BE49-F238E27FC236}">
                <a16:creationId xmlns:a16="http://schemas.microsoft.com/office/drawing/2014/main" id="{A20457DC-DAD2-49A6-9F5D-98F94F9B97AD}"/>
              </a:ext>
            </a:extLst>
          </p:cNvPr>
          <p:cNvSpPr/>
          <p:nvPr/>
        </p:nvSpPr>
        <p:spPr>
          <a:xfrm>
            <a:off x="4493916" y="5321314"/>
            <a:ext cx="350894" cy="364718"/>
          </a:xfrm>
          <a:prstGeom prst="ellipse">
            <a:avLst/>
          </a:prstGeom>
          <a:solidFill>
            <a:srgbClr val="FFFF00"/>
          </a:solidFill>
          <a:ln>
            <a:solidFill>
              <a:schemeClr val="accent4">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5F0BFEB-D2B4-4E6D-9AE0-C981FB756636}"/>
              </a:ext>
            </a:extLst>
          </p:cNvPr>
          <p:cNvSpPr/>
          <p:nvPr/>
        </p:nvSpPr>
        <p:spPr>
          <a:xfrm>
            <a:off x="4524104" y="5828818"/>
            <a:ext cx="350894" cy="364718"/>
          </a:xfrm>
          <a:prstGeom prst="ellipse">
            <a:avLst/>
          </a:prstGeom>
          <a:solidFill>
            <a:srgbClr val="00B0F0"/>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4E4E9A1-A503-4869-89A1-119DF55D92E0}"/>
              </a:ext>
            </a:extLst>
          </p:cNvPr>
          <p:cNvSpPr/>
          <p:nvPr/>
        </p:nvSpPr>
        <p:spPr>
          <a:xfrm>
            <a:off x="3657601" y="5155475"/>
            <a:ext cx="350894" cy="364718"/>
          </a:xfrm>
          <a:prstGeom prst="ellipse">
            <a:avLst/>
          </a:prstGeom>
          <a:solidFill>
            <a:srgbClr val="354BEF"/>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090A1BC-2D57-448B-B90E-EC2275DE4A95}"/>
              </a:ext>
            </a:extLst>
          </p:cNvPr>
          <p:cNvSpPr/>
          <p:nvPr/>
        </p:nvSpPr>
        <p:spPr>
          <a:xfrm>
            <a:off x="5364481" y="5908766"/>
            <a:ext cx="350894" cy="364718"/>
          </a:xfrm>
          <a:prstGeom prst="ellipse">
            <a:avLst/>
          </a:prstGeom>
          <a:solidFill>
            <a:srgbClr val="00B050"/>
          </a:solid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B3EE71F-5899-405F-BF2D-D01B6258D0AA}"/>
              </a:ext>
            </a:extLst>
          </p:cNvPr>
          <p:cNvSpPr/>
          <p:nvPr/>
        </p:nvSpPr>
        <p:spPr>
          <a:xfrm>
            <a:off x="5373190" y="5233755"/>
            <a:ext cx="350894" cy="364718"/>
          </a:xfrm>
          <a:prstGeom prst="ellipse">
            <a:avLst/>
          </a:prstGeom>
          <a:solidFill>
            <a:srgbClr val="7030A0"/>
          </a:solidFill>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46A6FA8-AEDA-46B7-A528-DC98354CF48D}"/>
              </a:ext>
            </a:extLst>
          </p:cNvPr>
          <p:cNvSpPr/>
          <p:nvPr/>
        </p:nvSpPr>
        <p:spPr>
          <a:xfrm>
            <a:off x="3683727" y="5991497"/>
            <a:ext cx="350894" cy="364718"/>
          </a:xfrm>
          <a:prstGeom prst="ellipse">
            <a:avLst/>
          </a:prstGeom>
          <a:solidFill>
            <a:srgbClr val="FF0000"/>
          </a:solidFill>
          <a:ln>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FF062B0-22E8-422E-89CC-94D9E9E13B3E}"/>
              </a:ext>
            </a:extLst>
          </p:cNvPr>
          <p:cNvSpPr/>
          <p:nvPr/>
        </p:nvSpPr>
        <p:spPr>
          <a:xfrm>
            <a:off x="5375261" y="5593706"/>
            <a:ext cx="350894" cy="364718"/>
          </a:xfrm>
          <a:prstGeom prst="ellipse">
            <a:avLst/>
          </a:prstGeom>
          <a:solidFill>
            <a:srgbClr val="FFC000"/>
          </a:solidFill>
          <a:ln>
            <a:solidFill>
              <a:schemeClr val="accent4">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05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2" nodeType="with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1" nodeType="clickEffect">
                                  <p:stCondLst>
                                    <p:cond delay="0"/>
                                  </p:stCondLst>
                                  <p:childTnLst>
                                    <p:animMotion origin="layout" path="M 0.42565 -0.58634 L 0.42565 -0.58634 C 0.42331 -0.58287 0.42083 -0.5794 0.41862 -0.57569 C 0.41667 -0.57222 0.41523 -0.56829 0.41341 -0.56482 C 0.41172 -0.56157 0.40976 -0.55857 0.4082 -0.55556 C 0.40599 -0.55139 0.40417 -0.54699 0.40208 -0.54306 C 0.40208 -0.54306 0.38945 -0.5206 0.38724 -0.51667 C 0.38542 -0.51366 0.38385 -0.51019 0.38203 -0.50741 C 0.38021 -0.50486 0.37838 -0.50232 0.37669 -0.49954 C 0.37526 -0.49722 0.37383 -0.49444 0.37239 -0.4919 C 0.37005 -0.48819 0.36771 -0.48472 0.36536 -0.48102 C 0.36445 -0.47963 0.36367 -0.47778 0.36276 -0.47639 C 0.35403 -0.4625 0.36107 -0.47454 0.34974 -0.45926 C 0.34635 -0.45486 0.34349 -0.44954 0.3401 -0.44537 C 0.32122 -0.42292 0.34726 -0.4544 0.33047 -0.43287 C 0.30417 -0.39954 0.33594 -0.44005 0.31745 -0.41898 C 0.3056 -0.40556 0.31979 -0.41991 0.30963 -0.40671 C 0.30768 -0.40417 0.30534 -0.40278 0.30351 -0.40046 C 0.30013 -0.39607 0.29739 -0.39051 0.29388 -0.38634 L 0.28164 -0.37245 C 0.27995 -0.37037 0.27812 -0.36852 0.27643 -0.3662 C 0.275 -0.36412 0.27357 -0.36204 0.27213 -0.36019 C 0.27044 -0.35787 0.26849 -0.35602 0.2668 -0.35394 C 0.26042 -0.3456 0.26432 -0.34977 0.25807 -0.34005 C 0.24036 -0.31157 0.26406 -0.34977 0.25026 -0.33056 C 0.2487 -0.32847 0.24752 -0.325 0.24596 -0.32292 C 0.24258 -0.31829 0.23893 -0.31458 0.23542 -0.31042 C 0.23333 -0.30787 0.23112 -0.30579 0.2293 -0.30278 C 0.22812 -0.30069 0.22721 -0.29815 0.22591 -0.29653 C 0.22422 -0.29444 0.22226 -0.29398 0.22057 -0.2919 C 0.2181 -0.28866 0.21601 -0.28449 0.21367 -0.28102 C 0.21276 -0.27986 0.2 -0.26273 0.19713 -0.25926 C 0.19297 -0.25463 0.18854 -0.25093 0.18489 -0.24537 C 0.18099 -0.23935 0.17278 -0.22639 0.16745 -0.2206 C 0.15599 -0.20833 0.16471 -0.22083 0.15351 -0.20648 C 0.1487 -0.20069 0.14479 -0.19213 0.13945 -0.18796 C 0.13685 -0.18588 0.13411 -0.18449 0.13164 -0.18171 C 0.12903 -0.1787 0.12721 -0.17407 0.12474 -0.17083 C 0.11653 -0.16065 0.11745 -0.16528 0.10898 -0.15694 C 0.10625 -0.15417 0.10377 -0.15069 0.10117 -0.14769 C 0.07278 -0.1169 0.11185 -0.16042 0.08633 -0.1338 C 0.07383 -0.1206 0.08333 -0.12801 0.07057 -0.11667 C 0.06458 -0.11134 0.06393 -0.11296 0.05833 -0.10579 C 0.05625 -0.10301 0.05456 -0.09907 0.05234 -0.09653 C 0.03359 -0.07431 0.05625 -0.10532 0.03919 -0.08403 C 0.03815 -0.08287 0.03763 -0.08079 0.03659 -0.0794 C 0.03021 -0.07107 0.02956 -0.07639 0.02174 -0.0625 C 0.01458 -0.04954 0.01836 -0.05347 0.01133 -0.04838 C 0.00716 -0.0375 0.0125 -0.05069 0.00612 -0.03912 C 0.00534 -0.03773 0.00508 -0.03588 0.0043 -0.03449 C -0.00143 -0.02431 0.00273 -0.03634 -0.00261 -0.02199 C -0.00339 -0.02014 -0.00365 -0.01782 -0.00443 -0.01597 C -0.00573 -0.01296 -0.00873 -0.0081 -0.00873 -0.0081 C -0.01042 0.00046 -0.00873 -0.00718 -0.01133 0.00116 C -0.01198 0.00324 -0.01237 0.00556 -0.01315 0.00741 C -0.0138 0.00926 -0.01485 0.01042 -0.01576 0.01204 C -0.01784 0.02315 -0.01901 0.01944 -0.01485 0.02454 C -0.01406 0.02384 -0.01302 0.02361 -0.01224 0.02292 C -0.01042 0.0213 -0.00768 0.0169 -0.00612 0.01505 C -0.00508 0.01389 -0.00378 0.01296 -0.00261 0.01204 C -0.00182 0.01042 -0.00104 0.0088 1.66667E-6 0.00741 C 0.00078 0.00625 0.00286 0.00602 0.0026 0.00417 C 0.00221 0.00231 -0.00091 0.00278 -0.00091 0.00278 " pathEditMode="relative" ptsTypes="AAAAAAAAAAAAAAAAAAAAAAAAAAAAAAAAAAAAAAAAAAAAAAAAAAAAAAAAAAAAAAA">
                                      <p:cBhvr>
                                        <p:cTn id="10" dur="2000" fill="hold"/>
                                        <p:tgtEl>
                                          <p:spTgt spid="18"/>
                                        </p:tgtEl>
                                        <p:attrNameLst>
                                          <p:attrName>ppt_x</p:attrName>
                                          <p:attrName>ppt_y</p:attrName>
                                        </p:attrNameLst>
                                      </p:cBhvr>
                                    </p:animMotion>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F63CE93-AB7C-42B8-846A-1ADE792F1DCC}"/>
              </a:ext>
            </a:extLst>
          </p:cNvPr>
          <p:cNvSpPr>
            <a:spLocks noGrp="1"/>
          </p:cNvSpPr>
          <p:nvPr>
            <p:ph type="title"/>
          </p:nvPr>
        </p:nvSpPr>
        <p:spPr/>
        <p:txBody>
          <a:bodyPr/>
          <a:lstStyle/>
          <a:p>
            <a:r>
              <a:rPr lang="en-US" sz="5400" dirty="0"/>
              <a:t>Your Security Mindset</a:t>
            </a:r>
          </a:p>
        </p:txBody>
      </p:sp>
      <p:sp>
        <p:nvSpPr>
          <p:cNvPr id="2" name="Text Placeholder 1">
            <a:extLst>
              <a:ext uri="{FF2B5EF4-FFF2-40B4-BE49-F238E27FC236}">
                <a16:creationId xmlns:a16="http://schemas.microsoft.com/office/drawing/2014/main" id="{508EAF24-28C7-4379-9149-2CECF15E796F}"/>
              </a:ext>
            </a:extLst>
          </p:cNvPr>
          <p:cNvSpPr>
            <a:spLocks noGrp="1"/>
          </p:cNvSpPr>
          <p:nvPr>
            <p:ph type="body" idx="1"/>
          </p:nvPr>
        </p:nvSpPr>
        <p:spPr/>
        <p:txBody>
          <a:bodyPr/>
          <a:lstStyle/>
          <a:p>
            <a:r>
              <a:rPr lang="en-US" dirty="0"/>
              <a:t>Champion security on your team</a:t>
            </a:r>
          </a:p>
          <a:p>
            <a:r>
              <a:rPr lang="en-US" dirty="0"/>
              <a:t>Stay current on best practices</a:t>
            </a:r>
          </a:p>
          <a:p>
            <a:r>
              <a:rPr lang="en-US" dirty="0"/>
              <a:t>Review team processes for least privilege and separation of concerns</a:t>
            </a:r>
          </a:p>
          <a:p>
            <a:r>
              <a:rPr lang="en-US" dirty="0"/>
              <a:t>Hold other teams accountable</a:t>
            </a:r>
          </a:p>
          <a:p>
            <a:r>
              <a:rPr lang="en-US" dirty="0"/>
              <a:t>Introduce / Own Threat Modeling</a:t>
            </a:r>
          </a:p>
          <a:p>
            <a:r>
              <a:rPr lang="en-US" dirty="0"/>
              <a:t>Log all decisions/actions</a:t>
            </a:r>
          </a:p>
        </p:txBody>
      </p:sp>
      <p:sp>
        <p:nvSpPr>
          <p:cNvPr id="9" name="Title 3">
            <a:extLst>
              <a:ext uri="{FF2B5EF4-FFF2-40B4-BE49-F238E27FC236}">
                <a16:creationId xmlns:a16="http://schemas.microsoft.com/office/drawing/2014/main" id="{223EFBCB-6D82-49B3-AF07-C2876C3AEB1B}"/>
              </a:ext>
            </a:extLst>
          </p:cNvPr>
          <p:cNvSpPr txBox="1">
            <a:spLocks/>
          </p:cNvSpPr>
          <p:nvPr/>
        </p:nvSpPr>
        <p:spPr>
          <a:xfrm>
            <a:off x="9693618" y="3891517"/>
            <a:ext cx="2393870" cy="1342238"/>
          </a:xfrm>
          <a:prstGeom prst="rect">
            <a:avLst/>
          </a:prstGeom>
        </p:spPr>
        <p:txBody>
          <a:bodyPr spcFirstLastPara="1" vert="horz" wrap="square" lIns="91425" tIns="91425" rIns="91425" bIns="91425" rtlCol="0" anchor="b" anchorCtr="0">
            <a:noAutofit/>
          </a:bodyPr>
          <a:lstStyle>
            <a:lvl1pPr lvl="0">
              <a:lnSpc>
                <a:spcPct val="90000"/>
              </a:lnSpc>
              <a:spcBef>
                <a:spcPts val="0"/>
              </a:spcBef>
              <a:spcAft>
                <a:spcPts val="0"/>
              </a:spcAft>
              <a:buSzPts val="2400"/>
              <a:buNone/>
              <a:defRPr sz="3733">
                <a:solidFill>
                  <a:schemeClr val="accent4">
                    <a:lumMod val="20000"/>
                    <a:lumOff val="80000"/>
                  </a:schemeClr>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4000" dirty="0">
                <a:solidFill>
                  <a:schemeClr val="bg1"/>
                </a:solidFill>
              </a:rPr>
              <a:t>Team Member</a:t>
            </a:r>
          </a:p>
        </p:txBody>
      </p:sp>
      <p:pic>
        <p:nvPicPr>
          <p:cNvPr id="7" name="Picture 6">
            <a:extLst>
              <a:ext uri="{FF2B5EF4-FFF2-40B4-BE49-F238E27FC236}">
                <a16:creationId xmlns:a16="http://schemas.microsoft.com/office/drawing/2014/main" id="{D54E39E7-7B76-4F22-8A98-22CD9332DCB8}"/>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064711" y="291554"/>
            <a:ext cx="1651683" cy="2202243"/>
          </a:xfrm>
          <a:prstGeom prst="rect">
            <a:avLst/>
          </a:prstGeom>
        </p:spPr>
      </p:pic>
      <p:sp>
        <p:nvSpPr>
          <p:cNvPr id="10" name="Title 3">
            <a:extLst>
              <a:ext uri="{FF2B5EF4-FFF2-40B4-BE49-F238E27FC236}">
                <a16:creationId xmlns:a16="http://schemas.microsoft.com/office/drawing/2014/main" id="{D98694C9-7171-47CD-9BCC-1C8B1B682CD0}"/>
              </a:ext>
            </a:extLst>
          </p:cNvPr>
          <p:cNvSpPr txBox="1">
            <a:spLocks/>
          </p:cNvSpPr>
          <p:nvPr/>
        </p:nvSpPr>
        <p:spPr>
          <a:xfrm>
            <a:off x="9594937" y="2707457"/>
            <a:ext cx="2597063" cy="970400"/>
          </a:xfrm>
          <a:prstGeom prst="rect">
            <a:avLst/>
          </a:prstGeom>
        </p:spPr>
        <p:txBody>
          <a:bodyPr spcFirstLastPara="1" vert="horz" wrap="square" lIns="91425" tIns="91425" rIns="91425" bIns="91425" rtlCol="0" anchor="b" anchorCtr="0">
            <a:noAutofit/>
          </a:bodyPr>
          <a:lstStyle>
            <a:lvl1pPr lvl="0" algn="l" defTabSz="914400" rtl="0" eaLnBrk="1" latinLnBrk="0" hangingPunct="1">
              <a:lnSpc>
                <a:spcPct val="90000"/>
              </a:lnSpc>
              <a:spcBef>
                <a:spcPts val="0"/>
              </a:spcBef>
              <a:spcAft>
                <a:spcPts val="0"/>
              </a:spcAft>
              <a:buSzPts val="2400"/>
              <a:buNone/>
              <a:defRPr sz="3733" kern="1200">
                <a:solidFill>
                  <a:schemeClr val="tx1"/>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gn="ctr"/>
            <a:r>
              <a:rPr lang="en-US" sz="5400" dirty="0">
                <a:solidFill>
                  <a:schemeClr val="accent4">
                    <a:lumMod val="20000"/>
                    <a:lumOff val="80000"/>
                  </a:schemeClr>
                </a:solidFill>
              </a:rPr>
              <a:t>You</a:t>
            </a:r>
          </a:p>
        </p:txBody>
      </p:sp>
    </p:spTree>
    <p:extLst>
      <p:ext uri="{BB962C8B-B14F-4D97-AF65-F5344CB8AC3E}">
        <p14:creationId xmlns:p14="http://schemas.microsoft.com/office/powerpoint/2010/main" val="2999541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4">
            <a:extLst>
              <a:ext uri="{FF2B5EF4-FFF2-40B4-BE49-F238E27FC236}">
                <a16:creationId xmlns:a16="http://schemas.microsoft.com/office/drawing/2014/main" id="{BF26EF79-7ECD-4282-9B02-180867FFB609}"/>
              </a:ext>
            </a:extLst>
          </p:cNvPr>
          <p:cNvSpPr txBox="1">
            <a:spLocks/>
          </p:cNvSpPr>
          <p:nvPr/>
        </p:nvSpPr>
        <p:spPr>
          <a:xfrm>
            <a:off x="0" y="5440193"/>
            <a:ext cx="12191999"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The more the merrier</a:t>
            </a:r>
          </a:p>
        </p:txBody>
      </p:sp>
      <p:sp>
        <p:nvSpPr>
          <p:cNvPr id="9" name="Subtitle 4">
            <a:extLst>
              <a:ext uri="{FF2B5EF4-FFF2-40B4-BE49-F238E27FC236}">
                <a16:creationId xmlns:a16="http://schemas.microsoft.com/office/drawing/2014/main" id="{009A9FA0-EA63-49DA-B99B-5CB2D9E5E4AD}"/>
              </a:ext>
            </a:extLst>
          </p:cNvPr>
          <p:cNvSpPr txBox="1">
            <a:spLocks/>
          </p:cNvSpPr>
          <p:nvPr/>
        </p:nvSpPr>
        <p:spPr>
          <a:xfrm>
            <a:off x="0" y="702094"/>
            <a:ext cx="12192000"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Road Trip Lesson #4</a:t>
            </a:r>
          </a:p>
        </p:txBody>
      </p:sp>
      <p:pic>
        <p:nvPicPr>
          <p:cNvPr id="4" name="Picture 3" descr="Two people sitting on a bicycle&#10;&#10;Description automatically generated">
            <a:extLst>
              <a:ext uri="{FF2B5EF4-FFF2-40B4-BE49-F238E27FC236}">
                <a16:creationId xmlns:a16="http://schemas.microsoft.com/office/drawing/2014/main" id="{B76B817F-2AB7-4917-A631-47C0E4F18815}"/>
              </a:ext>
            </a:extLst>
          </p:cNvPr>
          <p:cNvPicPr>
            <a:picLocks noChangeAspect="1"/>
          </p:cNvPicPr>
          <p:nvPr/>
        </p:nvPicPr>
        <p:blipFill rotWithShape="1">
          <a:blip r:embed="rId3">
            <a:extLst>
              <a:ext uri="{28A0092B-C50C-407E-A947-70E740481C1C}">
                <a14:useLocalDpi xmlns:a14="http://schemas.microsoft.com/office/drawing/2010/main" val="0"/>
              </a:ext>
            </a:extLst>
          </a:blip>
          <a:srcRect t="15370" r="28889"/>
          <a:stretch/>
        </p:blipFill>
        <p:spPr>
          <a:xfrm>
            <a:off x="3874694" y="1343223"/>
            <a:ext cx="4442611" cy="3965377"/>
          </a:xfrm>
          <a:prstGeom prst="rect">
            <a:avLst/>
          </a:prstGeom>
        </p:spPr>
      </p:pic>
    </p:spTree>
    <p:extLst>
      <p:ext uri="{BB962C8B-B14F-4D97-AF65-F5344CB8AC3E}">
        <p14:creationId xmlns:p14="http://schemas.microsoft.com/office/powerpoint/2010/main" val="1442965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863B92-8B6C-43B5-82EE-E7BD6CB4C480}"/>
              </a:ext>
            </a:extLst>
          </p:cNvPr>
          <p:cNvSpPr>
            <a:spLocks noGrp="1"/>
          </p:cNvSpPr>
          <p:nvPr>
            <p:ph type="ctrTitle"/>
          </p:nvPr>
        </p:nvSpPr>
        <p:spPr>
          <a:xfrm>
            <a:off x="5826642" y="2727000"/>
            <a:ext cx="6365358" cy="921200"/>
          </a:xfrm>
        </p:spPr>
        <p:txBody>
          <a:bodyPr/>
          <a:lstStyle/>
          <a:p>
            <a:pPr algn="ctr"/>
            <a:r>
              <a:rPr lang="en-US" sz="6000" dirty="0"/>
              <a:t>Plan a Route</a:t>
            </a:r>
          </a:p>
        </p:txBody>
      </p:sp>
      <p:sp>
        <p:nvSpPr>
          <p:cNvPr id="5" name="Subtitle 4">
            <a:extLst>
              <a:ext uri="{FF2B5EF4-FFF2-40B4-BE49-F238E27FC236}">
                <a16:creationId xmlns:a16="http://schemas.microsoft.com/office/drawing/2014/main" id="{AC472340-F83E-419B-B1D8-9962B229BDC4}"/>
              </a:ext>
            </a:extLst>
          </p:cNvPr>
          <p:cNvSpPr>
            <a:spLocks noGrp="1"/>
          </p:cNvSpPr>
          <p:nvPr>
            <p:ph type="subTitle" idx="1"/>
          </p:nvPr>
        </p:nvSpPr>
        <p:spPr>
          <a:xfrm>
            <a:off x="5826641" y="3574099"/>
            <a:ext cx="6365358" cy="1375405"/>
          </a:xfrm>
        </p:spPr>
        <p:txBody>
          <a:bodyPr/>
          <a:lstStyle/>
          <a:p>
            <a:pPr algn="ctr"/>
            <a:r>
              <a:rPr lang="en-US" sz="4400" dirty="0"/>
              <a:t>(but allow time for detours)</a:t>
            </a:r>
          </a:p>
        </p:txBody>
      </p:sp>
      <p:sp>
        <p:nvSpPr>
          <p:cNvPr id="7" name="Google Shape;137;p16">
            <a:extLst>
              <a:ext uri="{FF2B5EF4-FFF2-40B4-BE49-F238E27FC236}">
                <a16:creationId xmlns:a16="http://schemas.microsoft.com/office/drawing/2014/main" id="{AD9ED43F-2A1B-4B11-B80A-5F148C7B867D}"/>
              </a:ext>
            </a:extLst>
          </p:cNvPr>
          <p:cNvSpPr/>
          <p:nvPr/>
        </p:nvSpPr>
        <p:spPr>
          <a:xfrm>
            <a:off x="1998558" y="2868200"/>
            <a:ext cx="731065" cy="1121600"/>
          </a:xfrm>
          <a:prstGeom prst="rect">
            <a:avLst/>
          </a:prstGeom>
        </p:spPr>
        <p:txBody>
          <a:bodyPr>
            <a:prstTxWarp prst="textPlain">
              <a:avLst/>
            </a:prstTxWarp>
          </a:bodyPr>
          <a:lstStyle/>
          <a:p>
            <a:pPr lvl="0" algn="ctr"/>
            <a:r>
              <a:rPr lang="en-US" sz="2400" b="1" dirty="0">
                <a:gradFill>
                  <a:gsLst>
                    <a:gs pos="0">
                      <a:srgbClr val="75DDFF"/>
                    </a:gs>
                    <a:gs pos="100000">
                      <a:srgbClr val="09B1E9"/>
                    </a:gs>
                  </a:gsLst>
                  <a:lin ang="5400012" scaled="0"/>
                </a:gradFill>
                <a:latin typeface="Droid Serif"/>
              </a:rPr>
              <a:t>5</a:t>
            </a:r>
            <a:endParaRPr sz="2400" b="1" dirty="0">
              <a:gradFill>
                <a:gsLst>
                  <a:gs pos="0">
                    <a:srgbClr val="75DDFF"/>
                  </a:gs>
                  <a:gs pos="100000">
                    <a:srgbClr val="09B1E9"/>
                  </a:gs>
                </a:gsLst>
                <a:lin ang="5400012" scaled="0"/>
              </a:gradFill>
              <a:latin typeface="Droid Serif"/>
            </a:endParaRPr>
          </a:p>
        </p:txBody>
      </p:sp>
    </p:spTree>
    <p:extLst>
      <p:ext uri="{BB962C8B-B14F-4D97-AF65-F5344CB8AC3E}">
        <p14:creationId xmlns:p14="http://schemas.microsoft.com/office/powerpoint/2010/main" val="3299371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4" name="Rectangle 3"/>
          <p:cNvSpPr/>
          <p:nvPr/>
        </p:nvSpPr>
        <p:spPr>
          <a:xfrm>
            <a:off x="3851306" y="0"/>
            <a:ext cx="8340695" cy="6858000"/>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8" name="Google Shape;138;p16"/>
          <p:cNvSpPr txBox="1">
            <a:spLocks noGrp="1"/>
          </p:cNvSpPr>
          <p:nvPr>
            <p:ph type="sldNum" sz="quarter" idx="4294967295"/>
          </p:nvPr>
        </p:nvSpPr>
        <p:spPr>
          <a:xfrm>
            <a:off x="8610600" y="6356350"/>
            <a:ext cx="2743200" cy="365125"/>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56</a:t>
            </a:fld>
            <a:endParaRPr/>
          </a:p>
        </p:txBody>
      </p:sp>
      <p:sp>
        <p:nvSpPr>
          <p:cNvPr id="135" name="Google Shape;135;p16"/>
          <p:cNvSpPr txBox="1">
            <a:spLocks noGrp="1"/>
          </p:cNvSpPr>
          <p:nvPr>
            <p:ph type="ctrTitle" idx="4294967295"/>
          </p:nvPr>
        </p:nvSpPr>
        <p:spPr>
          <a:xfrm>
            <a:off x="0" y="404813"/>
            <a:ext cx="3851306" cy="920750"/>
          </a:xfrm>
          <a:prstGeom prst="rect">
            <a:avLst/>
          </a:prstGeom>
        </p:spPr>
        <p:txBody>
          <a:bodyPr spcFirstLastPara="1" vert="horz" wrap="square" lIns="121900" tIns="121900" rIns="121900" bIns="121900" rtlCol="0" anchor="b" anchorCtr="0">
            <a:noAutofit/>
          </a:bodyPr>
          <a:lstStyle/>
          <a:p>
            <a:pPr algn="ctr"/>
            <a:r>
              <a:rPr lang="en" sz="6400" dirty="0"/>
              <a:t>The Plan</a:t>
            </a:r>
            <a:endParaRPr sz="6400" dirty="0"/>
          </a:p>
        </p:txBody>
      </p:sp>
      <p:sp>
        <p:nvSpPr>
          <p:cNvPr id="136" name="Google Shape;136;p16"/>
          <p:cNvSpPr txBox="1">
            <a:spLocks noGrp="1"/>
          </p:cNvSpPr>
          <p:nvPr>
            <p:ph type="subTitle" idx="4294967295"/>
          </p:nvPr>
        </p:nvSpPr>
        <p:spPr>
          <a:xfrm>
            <a:off x="234147" y="1869923"/>
            <a:ext cx="3511136" cy="3265748"/>
          </a:xfrm>
          <a:prstGeom prst="rect">
            <a:avLst/>
          </a:prstGeom>
        </p:spPr>
        <p:txBody>
          <a:bodyPr spcFirstLastPara="1" vert="horz" wrap="square" lIns="121900" tIns="121900" rIns="121900" bIns="121900" rtlCol="0" anchor="t" anchorCtr="0">
            <a:noAutofit/>
          </a:bodyPr>
          <a:lstStyle/>
          <a:p>
            <a:pPr marL="0" indent="0" algn="ctr">
              <a:buNone/>
            </a:pPr>
            <a:r>
              <a:rPr lang="en" sz="3733" dirty="0"/>
              <a:t>The road to a Security Mindset.</a:t>
            </a:r>
            <a:endParaRPr sz="3733" dirty="0"/>
          </a:p>
        </p:txBody>
      </p:sp>
      <p:grpSp>
        <p:nvGrpSpPr>
          <p:cNvPr id="10" name="Group 9">
            <a:extLst>
              <a:ext uri="{FF2B5EF4-FFF2-40B4-BE49-F238E27FC236}">
                <a16:creationId xmlns:a16="http://schemas.microsoft.com/office/drawing/2014/main" id="{B79A83E4-4759-4112-9BA6-AED8A196CD3E}"/>
              </a:ext>
            </a:extLst>
          </p:cNvPr>
          <p:cNvGrpSpPr/>
          <p:nvPr/>
        </p:nvGrpSpPr>
        <p:grpSpPr>
          <a:xfrm>
            <a:off x="1" y="6220030"/>
            <a:ext cx="3851306" cy="501445"/>
            <a:chOff x="0" y="4697361"/>
            <a:chExt cx="8192729" cy="376084"/>
          </a:xfrm>
          <a:solidFill>
            <a:schemeClr val="tx1"/>
          </a:solidFill>
        </p:grpSpPr>
        <p:sp>
          <p:nvSpPr>
            <p:cNvPr id="11" name="Rectangle 10">
              <a:extLst>
                <a:ext uri="{FF2B5EF4-FFF2-40B4-BE49-F238E27FC236}">
                  <a16:creationId xmlns:a16="http://schemas.microsoft.com/office/drawing/2014/main" id="{3E7A2294-1D09-4ABD-BB1F-C14A9CB7BE43}"/>
                </a:ext>
              </a:extLst>
            </p:cNvPr>
            <p:cNvSpPr/>
            <p:nvPr/>
          </p:nvSpPr>
          <p:spPr>
            <a:xfrm>
              <a:off x="0" y="4697361"/>
              <a:ext cx="8192729" cy="376084"/>
            </a:xfrm>
            <a:prstGeom prst="rect">
              <a:avLst/>
            </a:prstGeom>
            <a:gr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12" name="Straight Connector 11">
              <a:extLst>
                <a:ext uri="{FF2B5EF4-FFF2-40B4-BE49-F238E27FC236}">
                  <a16:creationId xmlns:a16="http://schemas.microsoft.com/office/drawing/2014/main" id="{77979C68-A9C2-4846-8672-4C571FD84FD8}"/>
                </a:ext>
              </a:extLst>
            </p:cNvPr>
            <p:cNvCxnSpPr>
              <a:stCxn id="11" idx="1"/>
              <a:endCxn id="11" idx="3"/>
            </p:cNvCxnSpPr>
            <p:nvPr/>
          </p:nvCxnSpPr>
          <p:spPr>
            <a:xfrm>
              <a:off x="0" y="4885403"/>
              <a:ext cx="8192729" cy="0"/>
            </a:xfrm>
            <a:prstGeom prst="line">
              <a:avLst/>
            </a:prstGeom>
            <a:grpFill/>
            <a:ln w="28575">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3" name="Picture 12" descr="Car Automobile Vehicle - Free vector graphic on Pixabay">
            <a:extLst>
              <a:ext uri="{FF2B5EF4-FFF2-40B4-BE49-F238E27FC236}">
                <a16:creationId xmlns:a16="http://schemas.microsoft.com/office/drawing/2014/main" id="{45A37E9C-B774-4641-9DD9-ECE2E3D032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153" y="5750359"/>
            <a:ext cx="1933709" cy="966855"/>
          </a:xfrm>
          <a:prstGeom prst="rect">
            <a:avLst/>
          </a:prstGeom>
        </p:spPr>
      </p:pic>
    </p:spTree>
    <p:extLst>
      <p:ext uri="{BB962C8B-B14F-4D97-AF65-F5344CB8AC3E}">
        <p14:creationId xmlns:p14="http://schemas.microsoft.com/office/powerpoint/2010/main" val="2324087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30" name="Freeform 29"/>
          <p:cNvSpPr/>
          <p:nvPr/>
        </p:nvSpPr>
        <p:spPr>
          <a:xfrm>
            <a:off x="1" y="-304800"/>
            <a:ext cx="10392697" cy="7413523"/>
          </a:xfrm>
          <a:custGeom>
            <a:avLst/>
            <a:gdLst>
              <a:gd name="connsiteX0" fmla="*/ 96957 w 3835395"/>
              <a:gd name="connsiteY0" fmla="*/ 5281074 h 5281074"/>
              <a:gd name="connsiteX1" fmla="*/ 318183 w 3835395"/>
              <a:gd name="connsiteY1" fmla="*/ 3599758 h 5281074"/>
              <a:gd name="connsiteX2" fmla="*/ 2729544 w 3835395"/>
              <a:gd name="connsiteY2" fmla="*/ 3946345 h 5281074"/>
              <a:gd name="connsiteX3" fmla="*/ 3820925 w 3835395"/>
              <a:gd name="connsiteY3" fmla="*/ 2449383 h 5281074"/>
              <a:gd name="connsiteX4" fmla="*/ 3356350 w 3835395"/>
              <a:gd name="connsiteY4" fmla="*/ 215003 h 5281074"/>
              <a:gd name="connsiteX5" fmla="*/ 3363725 w 3835395"/>
              <a:gd name="connsiteY5" fmla="*/ 215003 h 5281074"/>
              <a:gd name="connsiteX0" fmla="*/ 96957 w 3835395"/>
              <a:gd name="connsiteY0" fmla="*/ 5281074 h 5281074"/>
              <a:gd name="connsiteX1" fmla="*/ 318183 w 3835395"/>
              <a:gd name="connsiteY1" fmla="*/ 3599758 h 5281074"/>
              <a:gd name="connsiteX2" fmla="*/ 2729544 w 3835395"/>
              <a:gd name="connsiteY2" fmla="*/ 3946345 h 5281074"/>
              <a:gd name="connsiteX3" fmla="*/ 3820925 w 3835395"/>
              <a:gd name="connsiteY3" fmla="*/ 2449383 h 5281074"/>
              <a:gd name="connsiteX4" fmla="*/ 3356350 w 3835395"/>
              <a:gd name="connsiteY4" fmla="*/ 215003 h 5281074"/>
              <a:gd name="connsiteX5" fmla="*/ 3363725 w 3835395"/>
              <a:gd name="connsiteY5" fmla="*/ 215003 h 5281074"/>
              <a:gd name="connsiteX0" fmla="*/ 96957 w 3835395"/>
              <a:gd name="connsiteY0" fmla="*/ 5066071 h 5066071"/>
              <a:gd name="connsiteX1" fmla="*/ 318183 w 3835395"/>
              <a:gd name="connsiteY1" fmla="*/ 3384755 h 5066071"/>
              <a:gd name="connsiteX2" fmla="*/ 2729544 w 3835395"/>
              <a:gd name="connsiteY2" fmla="*/ 3731342 h 5066071"/>
              <a:gd name="connsiteX3" fmla="*/ 3820925 w 3835395"/>
              <a:gd name="connsiteY3" fmla="*/ 2234380 h 5066071"/>
              <a:gd name="connsiteX4" fmla="*/ 3356350 w 3835395"/>
              <a:gd name="connsiteY4" fmla="*/ 0 h 5066071"/>
              <a:gd name="connsiteX0" fmla="*/ 27281 w 4158826"/>
              <a:gd name="connsiteY0" fmla="*/ 5000702 h 5000702"/>
              <a:gd name="connsiteX1" fmla="*/ 641614 w 4158826"/>
              <a:gd name="connsiteY1" fmla="*/ 3384755 h 5000702"/>
              <a:gd name="connsiteX2" fmla="*/ 3052975 w 4158826"/>
              <a:gd name="connsiteY2" fmla="*/ 3731342 h 5000702"/>
              <a:gd name="connsiteX3" fmla="*/ 4144356 w 4158826"/>
              <a:gd name="connsiteY3" fmla="*/ 2234380 h 5000702"/>
              <a:gd name="connsiteX4" fmla="*/ 3679781 w 4158826"/>
              <a:gd name="connsiteY4" fmla="*/ 0 h 5000702"/>
              <a:gd name="connsiteX0" fmla="*/ 15676 w 4147221"/>
              <a:gd name="connsiteY0" fmla="*/ 5000702 h 5000702"/>
              <a:gd name="connsiteX1" fmla="*/ 886383 w 4147221"/>
              <a:gd name="connsiteY1" fmla="*/ 3368412 h 5000702"/>
              <a:gd name="connsiteX2" fmla="*/ 3041370 w 4147221"/>
              <a:gd name="connsiteY2" fmla="*/ 3731342 h 5000702"/>
              <a:gd name="connsiteX3" fmla="*/ 4132751 w 4147221"/>
              <a:gd name="connsiteY3" fmla="*/ 2234380 h 5000702"/>
              <a:gd name="connsiteX4" fmla="*/ 3668176 w 4147221"/>
              <a:gd name="connsiteY4" fmla="*/ 0 h 5000702"/>
              <a:gd name="connsiteX0" fmla="*/ 13165 w 4144710"/>
              <a:gd name="connsiteY0" fmla="*/ 5000702 h 5000702"/>
              <a:gd name="connsiteX1" fmla="*/ 994967 w 4144710"/>
              <a:gd name="connsiteY1" fmla="*/ 3589032 h 5000702"/>
              <a:gd name="connsiteX2" fmla="*/ 3038859 w 4144710"/>
              <a:gd name="connsiteY2" fmla="*/ 3731342 h 5000702"/>
              <a:gd name="connsiteX3" fmla="*/ 4130240 w 4144710"/>
              <a:gd name="connsiteY3" fmla="*/ 2234380 h 5000702"/>
              <a:gd name="connsiteX4" fmla="*/ 3665665 w 4144710"/>
              <a:gd name="connsiteY4" fmla="*/ 0 h 5000702"/>
              <a:gd name="connsiteX0" fmla="*/ 14524 w 4133935"/>
              <a:gd name="connsiteY0" fmla="*/ 5000702 h 5000702"/>
              <a:gd name="connsiteX1" fmla="*/ 996326 w 4133935"/>
              <a:gd name="connsiteY1" fmla="*/ 3589032 h 5000702"/>
              <a:gd name="connsiteX2" fmla="*/ 3441871 w 4133935"/>
              <a:gd name="connsiteY2" fmla="*/ 3616947 h 5000702"/>
              <a:gd name="connsiteX3" fmla="*/ 4131599 w 4133935"/>
              <a:gd name="connsiteY3" fmla="*/ 2234380 h 5000702"/>
              <a:gd name="connsiteX4" fmla="*/ 3667024 w 4133935"/>
              <a:gd name="connsiteY4" fmla="*/ 0 h 5000702"/>
              <a:gd name="connsiteX0" fmla="*/ 12526 w 4251578"/>
              <a:gd name="connsiteY0" fmla="*/ 4943504 h 4943504"/>
              <a:gd name="connsiteX1" fmla="*/ 1113969 w 4251578"/>
              <a:gd name="connsiteY1" fmla="*/ 3589032 h 4943504"/>
              <a:gd name="connsiteX2" fmla="*/ 3559514 w 4251578"/>
              <a:gd name="connsiteY2" fmla="*/ 3616947 h 4943504"/>
              <a:gd name="connsiteX3" fmla="*/ 4249242 w 4251578"/>
              <a:gd name="connsiteY3" fmla="*/ 2234380 h 4943504"/>
              <a:gd name="connsiteX4" fmla="*/ 3784667 w 4251578"/>
              <a:gd name="connsiteY4" fmla="*/ 0 h 4943504"/>
              <a:gd name="connsiteX0" fmla="*/ 11298 w 4344354"/>
              <a:gd name="connsiteY0" fmla="*/ 5041556 h 5041556"/>
              <a:gd name="connsiteX1" fmla="*/ 1206745 w 4344354"/>
              <a:gd name="connsiteY1" fmla="*/ 3589032 h 5041556"/>
              <a:gd name="connsiteX2" fmla="*/ 3652290 w 4344354"/>
              <a:gd name="connsiteY2" fmla="*/ 3616947 h 5041556"/>
              <a:gd name="connsiteX3" fmla="*/ 4342018 w 4344354"/>
              <a:gd name="connsiteY3" fmla="*/ 2234380 h 5041556"/>
              <a:gd name="connsiteX4" fmla="*/ 3877443 w 4344354"/>
              <a:gd name="connsiteY4" fmla="*/ 0 h 504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354" h="5041556">
                <a:moveTo>
                  <a:pt x="11298" y="5041556"/>
                </a:moveTo>
                <a:cubicBezTo>
                  <a:pt x="-97471" y="4312125"/>
                  <a:pt x="599913" y="3826467"/>
                  <a:pt x="1206745" y="3589032"/>
                </a:cubicBezTo>
                <a:cubicBezTo>
                  <a:pt x="1813577" y="3351597"/>
                  <a:pt x="3129745" y="3842722"/>
                  <a:pt x="3652290" y="3616947"/>
                </a:cubicBezTo>
                <a:cubicBezTo>
                  <a:pt x="4174835" y="3391172"/>
                  <a:pt x="4304492" y="2837205"/>
                  <a:pt x="4342018" y="2234380"/>
                </a:cubicBezTo>
                <a:cubicBezTo>
                  <a:pt x="4379544" y="1631555"/>
                  <a:pt x="3953643" y="372397"/>
                  <a:pt x="3877443" y="0"/>
                </a:cubicBezTo>
              </a:path>
            </a:pathLst>
          </a:custGeom>
          <a:ln w="635000">
            <a:solidFill>
              <a:schemeClr val="bg2">
                <a:lumMod val="50000"/>
              </a:schemeClr>
            </a:solidFill>
            <a:round/>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dirty="0"/>
          </a:p>
        </p:txBody>
      </p:sp>
      <p:sp>
        <p:nvSpPr>
          <p:cNvPr id="31" name="Freeform 30"/>
          <p:cNvSpPr/>
          <p:nvPr/>
        </p:nvSpPr>
        <p:spPr>
          <a:xfrm>
            <a:off x="1" y="-213935"/>
            <a:ext cx="10392697" cy="7322656"/>
          </a:xfrm>
          <a:custGeom>
            <a:avLst/>
            <a:gdLst>
              <a:gd name="connsiteX0" fmla="*/ 96957 w 3835395"/>
              <a:gd name="connsiteY0" fmla="*/ 5281074 h 5281074"/>
              <a:gd name="connsiteX1" fmla="*/ 318183 w 3835395"/>
              <a:gd name="connsiteY1" fmla="*/ 3599758 h 5281074"/>
              <a:gd name="connsiteX2" fmla="*/ 2729544 w 3835395"/>
              <a:gd name="connsiteY2" fmla="*/ 3946345 h 5281074"/>
              <a:gd name="connsiteX3" fmla="*/ 3820925 w 3835395"/>
              <a:gd name="connsiteY3" fmla="*/ 2449383 h 5281074"/>
              <a:gd name="connsiteX4" fmla="*/ 3356350 w 3835395"/>
              <a:gd name="connsiteY4" fmla="*/ 215003 h 5281074"/>
              <a:gd name="connsiteX5" fmla="*/ 3363725 w 3835395"/>
              <a:gd name="connsiteY5" fmla="*/ 215003 h 5281074"/>
              <a:gd name="connsiteX0" fmla="*/ 96957 w 3835395"/>
              <a:gd name="connsiteY0" fmla="*/ 5281074 h 5281074"/>
              <a:gd name="connsiteX1" fmla="*/ 318183 w 3835395"/>
              <a:gd name="connsiteY1" fmla="*/ 3599758 h 5281074"/>
              <a:gd name="connsiteX2" fmla="*/ 2729544 w 3835395"/>
              <a:gd name="connsiteY2" fmla="*/ 3946345 h 5281074"/>
              <a:gd name="connsiteX3" fmla="*/ 3820925 w 3835395"/>
              <a:gd name="connsiteY3" fmla="*/ 2449383 h 5281074"/>
              <a:gd name="connsiteX4" fmla="*/ 3356350 w 3835395"/>
              <a:gd name="connsiteY4" fmla="*/ 215003 h 5281074"/>
              <a:gd name="connsiteX5" fmla="*/ 3363725 w 3835395"/>
              <a:gd name="connsiteY5" fmla="*/ 215003 h 5281074"/>
              <a:gd name="connsiteX0" fmla="*/ 96957 w 3835395"/>
              <a:gd name="connsiteY0" fmla="*/ 5066071 h 5066071"/>
              <a:gd name="connsiteX1" fmla="*/ 318183 w 3835395"/>
              <a:gd name="connsiteY1" fmla="*/ 3384755 h 5066071"/>
              <a:gd name="connsiteX2" fmla="*/ 2729544 w 3835395"/>
              <a:gd name="connsiteY2" fmla="*/ 3731342 h 5066071"/>
              <a:gd name="connsiteX3" fmla="*/ 3820925 w 3835395"/>
              <a:gd name="connsiteY3" fmla="*/ 2234380 h 5066071"/>
              <a:gd name="connsiteX4" fmla="*/ 3356350 w 3835395"/>
              <a:gd name="connsiteY4" fmla="*/ 0 h 5066071"/>
              <a:gd name="connsiteX0" fmla="*/ 27281 w 4158826"/>
              <a:gd name="connsiteY0" fmla="*/ 5000702 h 5000702"/>
              <a:gd name="connsiteX1" fmla="*/ 641614 w 4158826"/>
              <a:gd name="connsiteY1" fmla="*/ 3384755 h 5000702"/>
              <a:gd name="connsiteX2" fmla="*/ 3052975 w 4158826"/>
              <a:gd name="connsiteY2" fmla="*/ 3731342 h 5000702"/>
              <a:gd name="connsiteX3" fmla="*/ 4144356 w 4158826"/>
              <a:gd name="connsiteY3" fmla="*/ 2234380 h 5000702"/>
              <a:gd name="connsiteX4" fmla="*/ 3679781 w 4158826"/>
              <a:gd name="connsiteY4" fmla="*/ 0 h 5000702"/>
              <a:gd name="connsiteX0" fmla="*/ 15676 w 4147221"/>
              <a:gd name="connsiteY0" fmla="*/ 5000702 h 5000702"/>
              <a:gd name="connsiteX1" fmla="*/ 886383 w 4147221"/>
              <a:gd name="connsiteY1" fmla="*/ 3368412 h 5000702"/>
              <a:gd name="connsiteX2" fmla="*/ 3041370 w 4147221"/>
              <a:gd name="connsiteY2" fmla="*/ 3731342 h 5000702"/>
              <a:gd name="connsiteX3" fmla="*/ 4132751 w 4147221"/>
              <a:gd name="connsiteY3" fmla="*/ 2234380 h 5000702"/>
              <a:gd name="connsiteX4" fmla="*/ 3668176 w 4147221"/>
              <a:gd name="connsiteY4" fmla="*/ 0 h 5000702"/>
              <a:gd name="connsiteX0" fmla="*/ 13165 w 4144710"/>
              <a:gd name="connsiteY0" fmla="*/ 5000702 h 5000702"/>
              <a:gd name="connsiteX1" fmla="*/ 994967 w 4144710"/>
              <a:gd name="connsiteY1" fmla="*/ 3589032 h 5000702"/>
              <a:gd name="connsiteX2" fmla="*/ 3038859 w 4144710"/>
              <a:gd name="connsiteY2" fmla="*/ 3731342 h 5000702"/>
              <a:gd name="connsiteX3" fmla="*/ 4130240 w 4144710"/>
              <a:gd name="connsiteY3" fmla="*/ 2234380 h 5000702"/>
              <a:gd name="connsiteX4" fmla="*/ 3665665 w 4144710"/>
              <a:gd name="connsiteY4" fmla="*/ 0 h 5000702"/>
              <a:gd name="connsiteX0" fmla="*/ 14524 w 4133935"/>
              <a:gd name="connsiteY0" fmla="*/ 5000702 h 5000702"/>
              <a:gd name="connsiteX1" fmla="*/ 996326 w 4133935"/>
              <a:gd name="connsiteY1" fmla="*/ 3589032 h 5000702"/>
              <a:gd name="connsiteX2" fmla="*/ 3441871 w 4133935"/>
              <a:gd name="connsiteY2" fmla="*/ 3616947 h 5000702"/>
              <a:gd name="connsiteX3" fmla="*/ 4131599 w 4133935"/>
              <a:gd name="connsiteY3" fmla="*/ 2234380 h 5000702"/>
              <a:gd name="connsiteX4" fmla="*/ 3667024 w 4133935"/>
              <a:gd name="connsiteY4" fmla="*/ 0 h 5000702"/>
              <a:gd name="connsiteX0" fmla="*/ 12526 w 4251578"/>
              <a:gd name="connsiteY0" fmla="*/ 4943504 h 4943504"/>
              <a:gd name="connsiteX1" fmla="*/ 1113969 w 4251578"/>
              <a:gd name="connsiteY1" fmla="*/ 3589032 h 4943504"/>
              <a:gd name="connsiteX2" fmla="*/ 3559514 w 4251578"/>
              <a:gd name="connsiteY2" fmla="*/ 3616947 h 4943504"/>
              <a:gd name="connsiteX3" fmla="*/ 4249242 w 4251578"/>
              <a:gd name="connsiteY3" fmla="*/ 2234380 h 4943504"/>
              <a:gd name="connsiteX4" fmla="*/ 3784667 w 4251578"/>
              <a:gd name="connsiteY4" fmla="*/ 0 h 4943504"/>
              <a:gd name="connsiteX0" fmla="*/ 11298 w 4344354"/>
              <a:gd name="connsiteY0" fmla="*/ 5041556 h 5041556"/>
              <a:gd name="connsiteX1" fmla="*/ 1206745 w 4344354"/>
              <a:gd name="connsiteY1" fmla="*/ 3589032 h 5041556"/>
              <a:gd name="connsiteX2" fmla="*/ 3652290 w 4344354"/>
              <a:gd name="connsiteY2" fmla="*/ 3616947 h 5041556"/>
              <a:gd name="connsiteX3" fmla="*/ 4342018 w 4344354"/>
              <a:gd name="connsiteY3" fmla="*/ 2234380 h 5041556"/>
              <a:gd name="connsiteX4" fmla="*/ 3877443 w 4344354"/>
              <a:gd name="connsiteY4" fmla="*/ 0 h 5041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354" h="5041556">
                <a:moveTo>
                  <a:pt x="11298" y="5041556"/>
                </a:moveTo>
                <a:cubicBezTo>
                  <a:pt x="-97471" y="4312125"/>
                  <a:pt x="599913" y="3826467"/>
                  <a:pt x="1206745" y="3589032"/>
                </a:cubicBezTo>
                <a:cubicBezTo>
                  <a:pt x="1813577" y="3351597"/>
                  <a:pt x="3129745" y="3842722"/>
                  <a:pt x="3652290" y="3616947"/>
                </a:cubicBezTo>
                <a:cubicBezTo>
                  <a:pt x="4174835" y="3391172"/>
                  <a:pt x="4304492" y="2837205"/>
                  <a:pt x="4342018" y="2234380"/>
                </a:cubicBezTo>
                <a:cubicBezTo>
                  <a:pt x="4379544" y="1631555"/>
                  <a:pt x="3953643" y="372397"/>
                  <a:pt x="3877443" y="0"/>
                </a:cubicBezTo>
              </a:path>
            </a:pathLst>
          </a:custGeom>
          <a:ln w="76200">
            <a:solidFill>
              <a:srgbClr val="FEFCAA"/>
            </a:solidFill>
            <a:prstDash val="dash"/>
            <a:round/>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265" name="Google Shape;265;p29"/>
          <p:cNvSpPr txBox="1">
            <a:spLocks noGrp="1"/>
          </p:cNvSpPr>
          <p:nvPr>
            <p:ph type="title"/>
          </p:nvPr>
        </p:nvSpPr>
        <p:spPr>
          <a:xfrm>
            <a:off x="609599" y="751067"/>
            <a:ext cx="8331205" cy="1288096"/>
          </a:xfrm>
          <a:prstGeom prst="rect">
            <a:avLst/>
          </a:prstGeom>
        </p:spPr>
        <p:txBody>
          <a:bodyPr spcFirstLastPara="1" vert="horz" wrap="square" lIns="121900" tIns="121900" rIns="121900" bIns="121900" rtlCol="0" anchor="t" anchorCtr="0">
            <a:noAutofit/>
          </a:bodyPr>
          <a:lstStyle/>
          <a:p>
            <a:pPr>
              <a:spcBef>
                <a:spcPts val="0"/>
              </a:spcBef>
            </a:pPr>
            <a:r>
              <a:rPr lang="en" dirty="0"/>
              <a:t>It’s a long, curvy road, but there are scenic overlooks (and pit stops!)</a:t>
            </a:r>
            <a:endParaRPr dirty="0"/>
          </a:p>
        </p:txBody>
      </p:sp>
      <p:grpSp>
        <p:nvGrpSpPr>
          <p:cNvPr id="4" name="Group 3"/>
          <p:cNvGrpSpPr/>
          <p:nvPr/>
        </p:nvGrpSpPr>
        <p:grpSpPr>
          <a:xfrm>
            <a:off x="626422" y="3456088"/>
            <a:ext cx="1494503" cy="1466168"/>
            <a:chOff x="1238864" y="1490597"/>
            <a:chExt cx="1120877" cy="1099626"/>
          </a:xfrm>
        </p:grpSpPr>
        <p:sp>
          <p:nvSpPr>
            <p:cNvPr id="2" name="Rectangle 1"/>
            <p:cNvSpPr/>
            <p:nvPr/>
          </p:nvSpPr>
          <p:spPr>
            <a:xfrm>
              <a:off x="1756015" y="1947798"/>
              <a:ext cx="109655" cy="6424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Rectangle 2"/>
            <p:cNvSpPr/>
            <p:nvPr/>
          </p:nvSpPr>
          <p:spPr>
            <a:xfrm>
              <a:off x="1238864" y="1490597"/>
              <a:ext cx="1120877" cy="5088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Educate Everyone</a:t>
              </a:r>
            </a:p>
          </p:txBody>
        </p:sp>
        <p:sp>
          <p:nvSpPr>
            <p:cNvPr id="19" name="Rectangle 18"/>
            <p:cNvSpPr/>
            <p:nvPr/>
          </p:nvSpPr>
          <p:spPr>
            <a:xfrm>
              <a:off x="1265905" y="1517637"/>
              <a:ext cx="1049594" cy="4341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 name="Group 20"/>
          <p:cNvGrpSpPr/>
          <p:nvPr/>
        </p:nvGrpSpPr>
        <p:grpSpPr>
          <a:xfrm>
            <a:off x="1216999" y="5068348"/>
            <a:ext cx="1494503" cy="1466168"/>
            <a:chOff x="1238864" y="1490597"/>
            <a:chExt cx="1120877" cy="1099626"/>
          </a:xfrm>
        </p:grpSpPr>
        <p:sp>
          <p:nvSpPr>
            <p:cNvPr id="22" name="Rectangle 21"/>
            <p:cNvSpPr/>
            <p:nvPr/>
          </p:nvSpPr>
          <p:spPr>
            <a:xfrm>
              <a:off x="1756015" y="1947798"/>
              <a:ext cx="109655" cy="6424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p:cNvSpPr/>
            <p:nvPr/>
          </p:nvSpPr>
          <p:spPr>
            <a:xfrm>
              <a:off x="1238864" y="1490597"/>
              <a:ext cx="1120877" cy="5088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Take Ownership</a:t>
              </a:r>
            </a:p>
          </p:txBody>
        </p:sp>
        <p:sp>
          <p:nvSpPr>
            <p:cNvPr id="24" name="Rectangle 23"/>
            <p:cNvSpPr/>
            <p:nvPr/>
          </p:nvSpPr>
          <p:spPr>
            <a:xfrm>
              <a:off x="1265905" y="1517637"/>
              <a:ext cx="1049594" cy="4341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5" name="Group 24"/>
          <p:cNvGrpSpPr/>
          <p:nvPr/>
        </p:nvGrpSpPr>
        <p:grpSpPr>
          <a:xfrm>
            <a:off x="5807127" y="3034311"/>
            <a:ext cx="1494503" cy="1466168"/>
            <a:chOff x="1238864" y="1490597"/>
            <a:chExt cx="1120877" cy="1099626"/>
          </a:xfrm>
        </p:grpSpPr>
        <p:sp>
          <p:nvSpPr>
            <p:cNvPr id="26" name="Rectangle 25"/>
            <p:cNvSpPr/>
            <p:nvPr/>
          </p:nvSpPr>
          <p:spPr>
            <a:xfrm>
              <a:off x="1756015" y="1947798"/>
              <a:ext cx="109655" cy="6424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ectangle 26"/>
            <p:cNvSpPr/>
            <p:nvPr/>
          </p:nvSpPr>
          <p:spPr>
            <a:xfrm>
              <a:off x="1238864" y="1490597"/>
              <a:ext cx="1120877" cy="5088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Security in Design</a:t>
              </a:r>
            </a:p>
          </p:txBody>
        </p:sp>
        <p:sp>
          <p:nvSpPr>
            <p:cNvPr id="28" name="Rectangle 27"/>
            <p:cNvSpPr/>
            <p:nvPr/>
          </p:nvSpPr>
          <p:spPr>
            <a:xfrm>
              <a:off x="1265905" y="1517637"/>
              <a:ext cx="1049594" cy="4341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5" name="Group 34"/>
          <p:cNvGrpSpPr/>
          <p:nvPr/>
        </p:nvGrpSpPr>
        <p:grpSpPr>
          <a:xfrm>
            <a:off x="9950147" y="50804"/>
            <a:ext cx="1494503" cy="1466168"/>
            <a:chOff x="1238864" y="1490597"/>
            <a:chExt cx="1120877" cy="1099626"/>
          </a:xfrm>
        </p:grpSpPr>
        <p:sp>
          <p:nvSpPr>
            <p:cNvPr id="36" name="Rectangle 35"/>
            <p:cNvSpPr/>
            <p:nvPr/>
          </p:nvSpPr>
          <p:spPr>
            <a:xfrm>
              <a:off x="1756015" y="1947798"/>
              <a:ext cx="109655" cy="6424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36"/>
            <p:cNvSpPr/>
            <p:nvPr/>
          </p:nvSpPr>
          <p:spPr>
            <a:xfrm>
              <a:off x="1238864" y="1490597"/>
              <a:ext cx="1120877" cy="5088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Start Now</a:t>
              </a:r>
            </a:p>
          </p:txBody>
        </p:sp>
        <p:sp>
          <p:nvSpPr>
            <p:cNvPr id="38" name="Rectangle 37"/>
            <p:cNvSpPr/>
            <p:nvPr/>
          </p:nvSpPr>
          <p:spPr>
            <a:xfrm>
              <a:off x="1265905" y="1517637"/>
              <a:ext cx="1049594" cy="4341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9" name="Group 38"/>
          <p:cNvGrpSpPr/>
          <p:nvPr/>
        </p:nvGrpSpPr>
        <p:grpSpPr>
          <a:xfrm>
            <a:off x="8566125" y="1770880"/>
            <a:ext cx="1494503" cy="1466168"/>
            <a:chOff x="1238864" y="1490597"/>
            <a:chExt cx="1120877" cy="1099626"/>
          </a:xfrm>
        </p:grpSpPr>
        <p:sp>
          <p:nvSpPr>
            <p:cNvPr id="40" name="Rectangle 39"/>
            <p:cNvSpPr/>
            <p:nvPr/>
          </p:nvSpPr>
          <p:spPr>
            <a:xfrm>
              <a:off x="1756015" y="1947798"/>
              <a:ext cx="109655" cy="6424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p:cNvSpPr/>
            <p:nvPr/>
          </p:nvSpPr>
          <p:spPr>
            <a:xfrm>
              <a:off x="1238864" y="1490597"/>
              <a:ext cx="1120877" cy="5088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Start Simple</a:t>
              </a:r>
            </a:p>
          </p:txBody>
        </p:sp>
        <p:sp>
          <p:nvSpPr>
            <p:cNvPr id="42" name="Rectangle 41"/>
            <p:cNvSpPr/>
            <p:nvPr/>
          </p:nvSpPr>
          <p:spPr>
            <a:xfrm>
              <a:off x="1265905" y="1517637"/>
              <a:ext cx="1049594" cy="4341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3" name="Group 42"/>
          <p:cNvGrpSpPr/>
          <p:nvPr/>
        </p:nvGrpSpPr>
        <p:grpSpPr>
          <a:xfrm>
            <a:off x="4049782" y="4331892"/>
            <a:ext cx="1494503" cy="1466168"/>
            <a:chOff x="1238864" y="1490597"/>
            <a:chExt cx="1120877" cy="1099626"/>
          </a:xfrm>
        </p:grpSpPr>
        <p:sp>
          <p:nvSpPr>
            <p:cNvPr id="44" name="Rectangle 43"/>
            <p:cNvSpPr/>
            <p:nvPr/>
          </p:nvSpPr>
          <p:spPr>
            <a:xfrm>
              <a:off x="1756015" y="1947798"/>
              <a:ext cx="109655" cy="6424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Rectangle 44"/>
            <p:cNvSpPr/>
            <p:nvPr/>
          </p:nvSpPr>
          <p:spPr>
            <a:xfrm>
              <a:off x="1238864" y="1490597"/>
              <a:ext cx="1120877" cy="5088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Define WIIFM</a:t>
              </a:r>
              <a:endParaRPr lang="en-US" sz="1600" u="sng" dirty="0"/>
            </a:p>
          </p:txBody>
        </p:sp>
        <p:sp>
          <p:nvSpPr>
            <p:cNvPr id="46" name="Rectangle 45"/>
            <p:cNvSpPr/>
            <p:nvPr/>
          </p:nvSpPr>
          <p:spPr>
            <a:xfrm>
              <a:off x="1265905" y="1517637"/>
              <a:ext cx="1049594" cy="4341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7" name="Group 46"/>
          <p:cNvGrpSpPr/>
          <p:nvPr/>
        </p:nvGrpSpPr>
        <p:grpSpPr>
          <a:xfrm>
            <a:off x="9340494" y="4134513"/>
            <a:ext cx="1494503" cy="1466168"/>
            <a:chOff x="1238864" y="1490597"/>
            <a:chExt cx="1120877" cy="1099626"/>
          </a:xfrm>
        </p:grpSpPr>
        <p:sp>
          <p:nvSpPr>
            <p:cNvPr id="48" name="Rectangle 47"/>
            <p:cNvSpPr/>
            <p:nvPr/>
          </p:nvSpPr>
          <p:spPr>
            <a:xfrm>
              <a:off x="1756015" y="1947798"/>
              <a:ext cx="109655" cy="6424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p:cNvSpPr/>
            <p:nvPr/>
          </p:nvSpPr>
          <p:spPr>
            <a:xfrm>
              <a:off x="1238864" y="1490597"/>
              <a:ext cx="1120877" cy="5088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Make it Easy</a:t>
              </a:r>
            </a:p>
          </p:txBody>
        </p:sp>
        <p:sp>
          <p:nvSpPr>
            <p:cNvPr id="50" name="Rectangle 49"/>
            <p:cNvSpPr/>
            <p:nvPr/>
          </p:nvSpPr>
          <p:spPr>
            <a:xfrm>
              <a:off x="1265905" y="1517637"/>
              <a:ext cx="1049594" cy="4341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51" name="Picture 50" descr="Car Automobile Vehicle - Free vector graphic on Pixab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077988">
            <a:off x="65432" y="5825548"/>
            <a:ext cx="1116651" cy="558325"/>
          </a:xfrm>
          <a:prstGeom prst="rect">
            <a:avLst/>
          </a:prstGeom>
        </p:spPr>
      </p:pic>
      <p:grpSp>
        <p:nvGrpSpPr>
          <p:cNvPr id="52" name="Group 51"/>
          <p:cNvGrpSpPr/>
          <p:nvPr/>
        </p:nvGrpSpPr>
        <p:grpSpPr>
          <a:xfrm>
            <a:off x="7197246" y="4812939"/>
            <a:ext cx="1494503" cy="1466168"/>
            <a:chOff x="1238864" y="1490597"/>
            <a:chExt cx="1120877" cy="1099626"/>
          </a:xfrm>
        </p:grpSpPr>
        <p:sp>
          <p:nvSpPr>
            <p:cNvPr id="53" name="Rectangle 52"/>
            <p:cNvSpPr/>
            <p:nvPr/>
          </p:nvSpPr>
          <p:spPr>
            <a:xfrm>
              <a:off x="1756015" y="1947798"/>
              <a:ext cx="109655" cy="6424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Rectangle 53"/>
            <p:cNvSpPr/>
            <p:nvPr/>
          </p:nvSpPr>
          <p:spPr>
            <a:xfrm>
              <a:off x="1238864" y="1490597"/>
              <a:ext cx="1120877" cy="5088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Set Goals</a:t>
              </a:r>
            </a:p>
          </p:txBody>
        </p:sp>
        <p:sp>
          <p:nvSpPr>
            <p:cNvPr id="55" name="Rectangle 54"/>
            <p:cNvSpPr/>
            <p:nvPr/>
          </p:nvSpPr>
          <p:spPr>
            <a:xfrm>
              <a:off x="1265905" y="1517637"/>
              <a:ext cx="1049594" cy="4341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66667E-6 -3.45679E-6 C 0.04011 -3.45679E-6 0.11528 -0.11666 0.21927 -0.13426 C 0.32327 -0.15216 0.62379 -0.10926 0.62379 -0.1074 C 0.62691 -0.12716 0.86997 -0.14228 0.80886 -0.53271 C 0.80955 -0.62685 0.72483 -0.86512 0.725 -0.86543 " pathEditMode="relative" rAng="0" ptsTypes="AAAAA">
                                      <p:cBhvr>
                                        <p:cTn id="6" dur="10000" fill="hold"/>
                                        <p:tgtEl>
                                          <p:spTgt spid="51"/>
                                        </p:tgtEl>
                                        <p:attrNameLst>
                                          <p:attrName>ppt_x</p:attrName>
                                          <p:attrName>ppt_y</p:attrName>
                                        </p:attrNameLst>
                                      </p:cBhvr>
                                      <p:rCtr x="40938" y="-43272"/>
                                    </p:animMotion>
                                  </p:childTnLst>
                                </p:cTn>
                              </p:par>
                              <p:par>
                                <p:cTn id="7" presetID="8" presetClass="emph" presetSubtype="0" fill="hold" nodeType="withEffect">
                                  <p:stCondLst>
                                    <p:cond delay="2500"/>
                                  </p:stCondLst>
                                  <p:childTnLst>
                                    <p:animRot by="2400000">
                                      <p:cBhvr>
                                        <p:cTn id="8" dur="2000" fill="hold"/>
                                        <p:tgtEl>
                                          <p:spTgt spid="51"/>
                                        </p:tgtEl>
                                        <p:attrNameLst>
                                          <p:attrName>r</p:attrName>
                                        </p:attrNameLst>
                                      </p:cBhvr>
                                    </p:animRot>
                                  </p:childTnLst>
                                </p:cTn>
                              </p:par>
                              <p:par>
                                <p:cTn id="9" presetID="8" presetClass="emph" presetSubtype="0" fill="hold" nodeType="withEffect">
                                  <p:stCondLst>
                                    <p:cond delay="4500"/>
                                  </p:stCondLst>
                                  <p:childTnLst>
                                    <p:animRot by="-5400000">
                                      <p:cBhvr>
                                        <p:cTn id="10" dur="2000" fill="hold"/>
                                        <p:tgtEl>
                                          <p:spTgt spid="51"/>
                                        </p:tgtEl>
                                        <p:attrNameLst>
                                          <p:attrName>r</p:attrName>
                                        </p:attrNameLst>
                                      </p:cBhvr>
                                    </p:animRot>
                                  </p:childTnLst>
                                </p:cTn>
                              </p:par>
                              <p:par>
                                <p:cTn id="11" presetID="10" presetClass="entr" presetSubtype="0"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125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175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20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225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225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nodeType="withEffect">
                                  <p:stCondLst>
                                    <p:cond delay="325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200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1002067"/>
            <a:ext cx="4907281" cy="970400"/>
          </a:xfrm>
        </p:spPr>
        <p:txBody>
          <a:bodyPr/>
          <a:lstStyle/>
          <a:p>
            <a:r>
              <a:rPr lang="en-US" sz="3333" dirty="0"/>
              <a:t>Awareness is Critical</a:t>
            </a:r>
          </a:p>
        </p:txBody>
      </p:sp>
      <p:sp>
        <p:nvSpPr>
          <p:cNvPr id="4" name="Slide Number Placeholder 3"/>
          <p:cNvSpPr>
            <a:spLocks noGrp="1"/>
          </p:cNvSpPr>
          <p:nvPr>
            <p:ph type="sldNum" idx="4294967295"/>
          </p:nvPr>
        </p:nvSpPr>
        <p:spPr>
          <a:xfrm>
            <a:off x="11257412" y="6333135"/>
            <a:ext cx="731600" cy="524800"/>
          </a:xfrm>
          <a:prstGeom prst="rect">
            <a:avLst/>
          </a:prstGeom>
        </p:spPr>
        <p:txBody>
          <a:bodyPr/>
          <a:lstStyle/>
          <a:p>
            <a:fld id="{00000000-1234-1234-1234-123412341234}" type="slidenum">
              <a:rPr lang="en" smtClean="0"/>
              <a:pPr/>
              <a:t>58</a:t>
            </a:fld>
            <a:endParaRPr lang="en"/>
          </a:p>
        </p:txBody>
      </p:sp>
      <p:sp>
        <p:nvSpPr>
          <p:cNvPr id="5" name="Text Placeholder 4"/>
          <p:cNvSpPr>
            <a:spLocks noGrp="1"/>
          </p:cNvSpPr>
          <p:nvPr>
            <p:ph type="body" idx="1"/>
          </p:nvPr>
        </p:nvSpPr>
        <p:spPr>
          <a:xfrm>
            <a:off x="609598" y="1890572"/>
            <a:ext cx="4806671" cy="4557365"/>
          </a:xfrm>
        </p:spPr>
        <p:txBody>
          <a:bodyPr/>
          <a:lstStyle/>
          <a:p>
            <a:r>
              <a:rPr lang="en-US" sz="2667" dirty="0"/>
              <a:t>We don’t know enough</a:t>
            </a:r>
          </a:p>
          <a:p>
            <a:r>
              <a:rPr lang="en-US" sz="2667" dirty="0"/>
              <a:t>Our applications are targets</a:t>
            </a:r>
          </a:p>
          <a:p>
            <a:r>
              <a:rPr lang="en-US" sz="2667" dirty="0"/>
              <a:t>We can’t make assumptions</a:t>
            </a:r>
          </a:p>
          <a:p>
            <a:r>
              <a:rPr lang="en-US" sz="2667" dirty="0"/>
              <a:t>It’s everyone’s job</a:t>
            </a:r>
          </a:p>
          <a:p>
            <a:r>
              <a:rPr lang="en-US" sz="2667" dirty="0"/>
              <a:t>Defects are security holes</a:t>
            </a:r>
          </a:p>
          <a:p>
            <a:r>
              <a:rPr lang="en-US" sz="2667" dirty="0"/>
              <a:t>We can’t secure what we don’t test</a:t>
            </a:r>
          </a:p>
          <a:p>
            <a:r>
              <a:rPr lang="en-US" sz="2667" dirty="0"/>
              <a:t>Security features are not enough</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29633" y="695632"/>
            <a:ext cx="6858000" cy="5466739"/>
          </a:xfrm>
          <a:prstGeom prst="rect">
            <a:avLst/>
          </a:prstGeom>
        </p:spPr>
      </p:pic>
    </p:spTree>
    <p:extLst>
      <p:ext uri="{BB962C8B-B14F-4D97-AF65-F5344CB8AC3E}">
        <p14:creationId xmlns:p14="http://schemas.microsoft.com/office/powerpoint/2010/main" val="422057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609599" y="751067"/>
            <a:ext cx="7903596" cy="970400"/>
          </a:xfrm>
          <a:prstGeom prst="rect">
            <a:avLst/>
          </a:prstGeom>
        </p:spPr>
        <p:txBody>
          <a:bodyPr spcFirstLastPara="1" vert="horz" wrap="square" lIns="121900" tIns="121900" rIns="121900" bIns="121900" rtlCol="0" anchor="b" anchorCtr="0">
            <a:noAutofit/>
          </a:bodyPr>
          <a:lstStyle/>
          <a:p>
            <a:r>
              <a:rPr lang="en" dirty="0"/>
              <a:t>Start Early – Security in Design</a:t>
            </a:r>
            <a:endParaRPr dirty="0"/>
          </a:p>
        </p:txBody>
      </p:sp>
      <p:sp>
        <p:nvSpPr>
          <p:cNvPr id="4" name="Text Placeholder 3"/>
          <p:cNvSpPr>
            <a:spLocks noGrp="1"/>
          </p:cNvSpPr>
          <p:nvPr>
            <p:ph type="body" idx="1"/>
          </p:nvPr>
        </p:nvSpPr>
        <p:spPr>
          <a:xfrm>
            <a:off x="609600" y="1875925"/>
            <a:ext cx="7373509" cy="4215200"/>
          </a:xfrm>
        </p:spPr>
        <p:txBody>
          <a:bodyPr/>
          <a:lstStyle/>
          <a:p>
            <a:pPr marL="380990" indent="-380990"/>
            <a:r>
              <a:rPr lang="en-US" dirty="0"/>
              <a:t>Quality Attributes / Gates</a:t>
            </a:r>
          </a:p>
          <a:p>
            <a:pPr marL="380990" indent="-380990"/>
            <a:r>
              <a:rPr lang="en-US" dirty="0"/>
              <a:t>Security Features / Secure Features</a:t>
            </a:r>
          </a:p>
          <a:p>
            <a:pPr marL="380990" indent="-380990"/>
            <a:r>
              <a:rPr lang="en-US" dirty="0"/>
              <a:t>Widespread logging and auditing</a:t>
            </a:r>
          </a:p>
          <a:p>
            <a:pPr marL="380990" indent="-380990"/>
            <a:r>
              <a:rPr lang="en-US" dirty="0"/>
              <a:t>Threat Modeling</a:t>
            </a:r>
          </a:p>
          <a:p>
            <a:pPr marL="380990" indent="-380990"/>
            <a:r>
              <a:rPr lang="en-US" dirty="0"/>
              <a:t>Robust Version Control and Code Review Process</a:t>
            </a:r>
          </a:p>
          <a:p>
            <a:pPr marL="380990" indent="-380990"/>
            <a:r>
              <a:rPr lang="en-US" dirty="0"/>
              <a:t>Robust Component/Third Party Library Process</a:t>
            </a:r>
            <a:endParaRPr lang="en" dirty="0"/>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0081" t="5" r="28726" b="-5"/>
          <a:stretch/>
        </p:blipFill>
        <p:spPr>
          <a:xfrm>
            <a:off x="9558867" y="-65"/>
            <a:ext cx="2633133" cy="6858000"/>
          </a:xfrm>
          <a:prstGeom prst="rect">
            <a:avLst/>
          </a:prstGeom>
        </p:spPr>
      </p:pic>
    </p:spTree>
    <p:extLst>
      <p:ext uri="{BB962C8B-B14F-4D97-AF65-F5344CB8AC3E}">
        <p14:creationId xmlns:p14="http://schemas.microsoft.com/office/powerpoint/2010/main" val="24573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F5EEC-CB6E-4607-8C33-FF466C1E372B}"/>
              </a:ext>
            </a:extLst>
          </p:cNvPr>
          <p:cNvSpPr>
            <a:spLocks noGrp="1"/>
          </p:cNvSpPr>
          <p:nvPr>
            <p:ph type="title" idx="4294967295"/>
          </p:nvPr>
        </p:nvSpPr>
        <p:spPr>
          <a:xfrm>
            <a:off x="0" y="1122363"/>
            <a:ext cx="12192000" cy="2840037"/>
          </a:xfrm>
        </p:spPr>
        <p:txBody>
          <a:bodyPr vert="horz" lIns="91440" tIns="45720" rIns="91440" bIns="45720" rtlCol="0" anchor="b">
            <a:normAutofit/>
          </a:bodyPr>
          <a:lstStyle/>
          <a:p>
            <a:pPr algn="ctr"/>
            <a:r>
              <a:rPr lang="en-US" sz="5800" dirty="0">
                <a:solidFill>
                  <a:schemeClr val="accent4">
                    <a:lumMod val="40000"/>
                    <a:lumOff val="60000"/>
                  </a:schemeClr>
                </a:solidFill>
              </a:rPr>
              <a:t>PRO </a:t>
            </a:r>
            <a:r>
              <a:rPr lang="en-US" sz="5800" kern="1200" dirty="0">
                <a:solidFill>
                  <a:schemeClr val="accent4">
                    <a:lumMod val="40000"/>
                    <a:lumOff val="60000"/>
                  </a:schemeClr>
                </a:solidFill>
                <a:latin typeface="+mj-lt"/>
                <a:ea typeface="+mj-ea"/>
                <a:cs typeface="+mj-cs"/>
              </a:rPr>
              <a:t>TIP: SNACKS</a:t>
            </a:r>
          </a:p>
        </p:txBody>
      </p:sp>
      <p:cxnSp>
        <p:nvCxnSpPr>
          <p:cNvPr id="4" name="Straight Connector 3">
            <a:extLst>
              <a:ext uri="{FF2B5EF4-FFF2-40B4-BE49-F238E27FC236}">
                <a16:creationId xmlns:a16="http://schemas.microsoft.com/office/drawing/2014/main" id="{7324453E-5F6D-4469-AB86-3C02213BA88E}"/>
              </a:ext>
            </a:extLst>
          </p:cNvPr>
          <p:cNvCxnSpPr/>
          <p:nvPr/>
        </p:nvCxnSpPr>
        <p:spPr>
          <a:xfrm>
            <a:off x="4249270" y="3962400"/>
            <a:ext cx="3693459" cy="0"/>
          </a:xfrm>
          <a:prstGeom prst="line">
            <a:avLst/>
          </a:prstGeom>
          <a:ln w="3810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5367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Modeling</a:t>
            </a:r>
          </a:p>
        </p:txBody>
      </p:sp>
      <p:sp>
        <p:nvSpPr>
          <p:cNvPr id="3" name="Text Placeholder 2"/>
          <p:cNvSpPr>
            <a:spLocks noGrp="1"/>
          </p:cNvSpPr>
          <p:nvPr>
            <p:ph type="body" idx="1"/>
          </p:nvPr>
        </p:nvSpPr>
        <p:spPr/>
        <p:txBody>
          <a:bodyPr/>
          <a:lstStyle/>
          <a:p>
            <a:r>
              <a:rPr lang="en-US" dirty="0"/>
              <a:t>Diagram the System or a Feature</a:t>
            </a:r>
          </a:p>
          <a:p>
            <a:r>
              <a:rPr lang="en-US" dirty="0"/>
              <a:t>Adopt an attacker mindset</a:t>
            </a:r>
          </a:p>
          <a:p>
            <a:r>
              <a:rPr lang="en-US" dirty="0"/>
              <a:t>Try to find ways to compromise it</a:t>
            </a:r>
          </a:p>
          <a:p>
            <a:r>
              <a:rPr lang="en-US" dirty="0"/>
              <a:t>Write up findings</a:t>
            </a:r>
          </a:p>
          <a:p>
            <a:r>
              <a:rPr lang="en-US" dirty="0"/>
              <a:t>Prioritize findings against acceptable risk</a:t>
            </a:r>
          </a:p>
          <a:p>
            <a:r>
              <a:rPr lang="en-US" dirty="0"/>
              <a:t>Mitigate</a:t>
            </a:r>
          </a:p>
        </p:txBody>
      </p:sp>
      <p:sp>
        <p:nvSpPr>
          <p:cNvPr id="4" name="Slide Number Placeholder 3"/>
          <p:cNvSpPr>
            <a:spLocks noGrp="1"/>
          </p:cNvSpPr>
          <p:nvPr>
            <p:ph type="sldNum" idx="4294967295"/>
          </p:nvPr>
        </p:nvSpPr>
        <p:spPr>
          <a:xfrm>
            <a:off x="7475045" y="6333135"/>
            <a:ext cx="731600" cy="524800"/>
          </a:xfrm>
          <a:prstGeom prst="rect">
            <a:avLst/>
          </a:prstGeom>
        </p:spPr>
        <p:txBody>
          <a:bodyPr/>
          <a:lstStyle/>
          <a:p>
            <a:fld id="{00000000-1234-1234-1234-123412341234}" type="slidenum">
              <a:rPr lang="en" smtClean="0"/>
              <a:pPr/>
              <a:t>60</a:t>
            </a:fld>
            <a:endParaRPr lang="en"/>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9464" r="17099"/>
          <a:stretch/>
        </p:blipFill>
        <p:spPr>
          <a:xfrm>
            <a:off x="8920480" y="10160"/>
            <a:ext cx="3271520" cy="6858000"/>
          </a:xfrm>
          <a:prstGeom prst="rect">
            <a:avLst/>
          </a:prstGeom>
        </p:spPr>
      </p:pic>
    </p:spTree>
    <p:extLst>
      <p:ext uri="{BB962C8B-B14F-4D97-AF65-F5344CB8AC3E}">
        <p14:creationId xmlns:p14="http://schemas.microsoft.com/office/powerpoint/2010/main" val="1942542041"/>
      </p:ext>
    </p:extLst>
  </p:cSld>
  <p:clrMapOvr>
    <a:masterClrMapping/>
  </p:clrMapOvr>
  <p:transition>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609600" y="751067"/>
            <a:ext cx="7068400" cy="970400"/>
          </a:xfrm>
          <a:prstGeom prst="rect">
            <a:avLst/>
          </a:prstGeom>
        </p:spPr>
        <p:txBody>
          <a:bodyPr spcFirstLastPara="1" vert="horz" wrap="square" lIns="121900" tIns="121900" rIns="121900" bIns="121900" rtlCol="0" anchor="b" anchorCtr="0">
            <a:noAutofit/>
          </a:bodyPr>
          <a:lstStyle/>
          <a:p>
            <a:r>
              <a:rPr lang="en" dirty="0"/>
              <a:t>Set Lofty Goals</a:t>
            </a:r>
            <a:endParaRPr dirty="0"/>
          </a:p>
        </p:txBody>
      </p:sp>
      <p:sp>
        <p:nvSpPr>
          <p:cNvPr id="151" name="Google Shape;151;p18"/>
          <p:cNvSpPr txBox="1">
            <a:spLocks noGrp="1"/>
          </p:cNvSpPr>
          <p:nvPr>
            <p:ph type="body" idx="1"/>
          </p:nvPr>
        </p:nvSpPr>
        <p:spPr>
          <a:xfrm>
            <a:off x="609600" y="1875925"/>
            <a:ext cx="7068400" cy="4215200"/>
          </a:xfrm>
          <a:prstGeom prst="rect">
            <a:avLst/>
          </a:prstGeom>
        </p:spPr>
        <p:txBody>
          <a:bodyPr spcFirstLastPara="1" vert="horz" wrap="square" lIns="121900" tIns="121900" rIns="121900" bIns="121900" rtlCol="0" anchor="t" anchorCtr="0">
            <a:noAutofit/>
          </a:bodyPr>
          <a:lstStyle/>
          <a:p>
            <a:r>
              <a:rPr lang="en-US" dirty="0"/>
              <a:t>Define Quality Attributes</a:t>
            </a:r>
          </a:p>
          <a:p>
            <a:r>
              <a:rPr lang="en-US" dirty="0"/>
              <a:t>Establish Measures of Success</a:t>
            </a:r>
          </a:p>
          <a:p>
            <a:r>
              <a:rPr lang="en-US" dirty="0"/>
              <a:t>Maintain High Ideals</a:t>
            </a:r>
          </a:p>
          <a:p>
            <a:r>
              <a:rPr lang="en-US" dirty="0"/>
              <a:t>Keep Persisting</a:t>
            </a:r>
          </a:p>
          <a:p>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6" t="33229" r="166" b="15376"/>
          <a:stretch/>
        </p:blipFill>
        <p:spPr>
          <a:xfrm rot="5400000">
            <a:off x="7441249" y="2095857"/>
            <a:ext cx="6858000" cy="2643499"/>
          </a:xfrm>
          <a:prstGeom prst="rect">
            <a:avLst/>
          </a:prstGeom>
        </p:spPr>
      </p:pic>
      <p:sp>
        <p:nvSpPr>
          <p:cNvPr id="6" name="TextBox 5"/>
          <p:cNvSpPr txBox="1"/>
          <p:nvPr/>
        </p:nvSpPr>
        <p:spPr>
          <a:xfrm>
            <a:off x="609600" y="5447072"/>
            <a:ext cx="6865445" cy="748988"/>
          </a:xfrm>
          <a:prstGeom prst="rect">
            <a:avLst/>
          </a:prstGeom>
          <a:noFill/>
        </p:spPr>
        <p:txBody>
          <a:bodyPr wrap="square" rtlCol="0">
            <a:spAutoFit/>
          </a:bodyPr>
          <a:lstStyle/>
          <a:p>
            <a:pPr algn="ctr"/>
            <a:r>
              <a:rPr lang="en-US" sz="4267" b="1" u="sng" dirty="0">
                <a:solidFill>
                  <a:srgbClr val="16A3E0"/>
                </a:solidFill>
                <a:latin typeface="Droid Serif"/>
                <a:ea typeface="Droid Serif"/>
                <a:cs typeface="Droid Serif"/>
                <a:sym typeface="Droid Serif"/>
              </a:rPr>
              <a:t>Don’t lower the bar</a:t>
            </a:r>
          </a:p>
        </p:txBody>
      </p:sp>
    </p:spTree>
    <p:extLst>
      <p:ext uri="{BB962C8B-B14F-4D97-AF65-F5344CB8AC3E}">
        <p14:creationId xmlns:p14="http://schemas.microsoft.com/office/powerpoint/2010/main" val="301136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animEffect transition="in" filter="fade">
                                      <p:cBhvr>
                                        <p:cTn id="7" dur="500"/>
                                        <p:tgtEl>
                                          <p:spTgt spid="1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1">
                                            <p:txEl>
                                              <p:pRg st="1" end="1"/>
                                            </p:txEl>
                                          </p:spTgt>
                                        </p:tgtEl>
                                        <p:attrNameLst>
                                          <p:attrName>style.visibility</p:attrName>
                                        </p:attrNameLst>
                                      </p:cBhvr>
                                      <p:to>
                                        <p:strVal val="visible"/>
                                      </p:to>
                                    </p:set>
                                    <p:animEffect transition="in" filter="fade">
                                      <p:cBhvr>
                                        <p:cTn id="12" dur="500"/>
                                        <p:tgtEl>
                                          <p:spTgt spid="1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1">
                                            <p:txEl>
                                              <p:pRg st="2" end="2"/>
                                            </p:txEl>
                                          </p:spTgt>
                                        </p:tgtEl>
                                        <p:attrNameLst>
                                          <p:attrName>style.visibility</p:attrName>
                                        </p:attrNameLst>
                                      </p:cBhvr>
                                      <p:to>
                                        <p:strVal val="visible"/>
                                      </p:to>
                                    </p:set>
                                    <p:animEffect transition="in" filter="fade">
                                      <p:cBhvr>
                                        <p:cTn id="17" dur="500"/>
                                        <p:tgtEl>
                                          <p:spTgt spid="1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1">
                                            <p:txEl>
                                              <p:pRg st="3" end="3"/>
                                            </p:txEl>
                                          </p:spTgt>
                                        </p:tgtEl>
                                        <p:attrNameLst>
                                          <p:attrName>style.visibility</p:attrName>
                                        </p:attrNameLst>
                                      </p:cBhvr>
                                      <p:to>
                                        <p:strVal val="visible"/>
                                      </p:to>
                                    </p:set>
                                    <p:animEffect transition="in" filter="fade">
                                      <p:cBhvr>
                                        <p:cTn id="22" dur="500"/>
                                        <p:tgtEl>
                                          <p:spTgt spid="1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build="p"/>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0"/>
          <p:cNvSpPr txBox="1">
            <a:spLocks noGrp="1"/>
          </p:cNvSpPr>
          <p:nvPr>
            <p:ph type="title"/>
          </p:nvPr>
        </p:nvSpPr>
        <p:spPr>
          <a:xfrm>
            <a:off x="609600" y="751067"/>
            <a:ext cx="7597045" cy="970400"/>
          </a:xfrm>
          <a:prstGeom prst="rect">
            <a:avLst/>
          </a:prstGeom>
        </p:spPr>
        <p:txBody>
          <a:bodyPr spcFirstLastPara="1" vert="horz" wrap="square" lIns="121900" tIns="121900" rIns="121900" bIns="121900" rtlCol="0" anchor="b" anchorCtr="0">
            <a:noAutofit/>
          </a:bodyPr>
          <a:lstStyle/>
          <a:p>
            <a:r>
              <a:rPr lang="en" dirty="0"/>
              <a:t>Shift Everything Left</a:t>
            </a:r>
            <a:endParaRPr dirty="0"/>
          </a:p>
        </p:txBody>
      </p:sp>
      <p:sp>
        <p:nvSpPr>
          <p:cNvPr id="178" name="Google Shape;178;p20"/>
          <p:cNvSpPr txBox="1">
            <a:spLocks noGrp="1"/>
          </p:cNvSpPr>
          <p:nvPr>
            <p:ph type="body" idx="1"/>
          </p:nvPr>
        </p:nvSpPr>
        <p:spPr>
          <a:xfrm>
            <a:off x="609599" y="1875925"/>
            <a:ext cx="7755172" cy="4215200"/>
          </a:xfrm>
          <a:prstGeom prst="rect">
            <a:avLst/>
          </a:prstGeom>
        </p:spPr>
        <p:txBody>
          <a:bodyPr spcFirstLastPara="1" vert="horz" wrap="square" lIns="121900" tIns="121900" rIns="121900" bIns="121900" rtlCol="0" anchor="t" anchorCtr="0">
            <a:noAutofit/>
          </a:bodyPr>
          <a:lstStyle/>
          <a:p>
            <a:pPr marL="0" indent="0">
              <a:buNone/>
            </a:pPr>
            <a:r>
              <a:rPr lang="en-US" b="1" dirty="0"/>
              <a:t>Build quality and security into the pipeline</a:t>
            </a:r>
            <a:endParaRPr b="1" dirty="0"/>
          </a:p>
          <a:p>
            <a:pPr marL="380990" indent="-380990"/>
            <a:r>
              <a:rPr lang="en" sz="2400" dirty="0"/>
              <a:t>Unit Tests</a:t>
            </a:r>
          </a:p>
          <a:p>
            <a:pPr marL="380990" indent="-380990"/>
            <a:r>
              <a:rPr lang="en" sz="2400" dirty="0"/>
              <a:t>Integration Tests</a:t>
            </a:r>
          </a:p>
          <a:p>
            <a:pPr marL="380990" indent="-380990"/>
            <a:r>
              <a:rPr lang="en" sz="2400" dirty="0"/>
              <a:t>Code Coverage</a:t>
            </a:r>
          </a:p>
          <a:p>
            <a:pPr marL="380990" indent="-380990"/>
            <a:r>
              <a:rPr lang="en" sz="2400" dirty="0"/>
              <a:t>Functional Tests</a:t>
            </a:r>
          </a:p>
          <a:p>
            <a:pPr marL="380990" indent="-380990"/>
            <a:r>
              <a:rPr lang="en" sz="2400" dirty="0"/>
              <a:t>Vulnerability Tests</a:t>
            </a:r>
          </a:p>
          <a:p>
            <a:pPr marL="380990" indent="-380990"/>
            <a:r>
              <a:rPr lang="en" sz="2400" dirty="0"/>
              <a:t>Package Scanning</a:t>
            </a:r>
          </a:p>
          <a:p>
            <a:pPr marL="380990" indent="-380990"/>
            <a:r>
              <a:rPr lang="en" sz="2400" dirty="0"/>
              <a:t>SAST / DAST / IAST (Static/Dynamic/Interactive Security Testing)</a:t>
            </a:r>
          </a:p>
          <a:p>
            <a:pPr marL="380990" indent="-380990"/>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8457" b="569"/>
          <a:stretch/>
        </p:blipFill>
        <p:spPr>
          <a:xfrm rot="5400000">
            <a:off x="7452089" y="2118024"/>
            <a:ext cx="6858000" cy="2621821"/>
          </a:xfrm>
          <a:prstGeom prst="rect">
            <a:avLst/>
          </a:prstGeom>
        </p:spPr>
      </p:pic>
      <p:sp>
        <p:nvSpPr>
          <p:cNvPr id="6" name="TextBox 5"/>
          <p:cNvSpPr txBox="1"/>
          <p:nvPr/>
        </p:nvSpPr>
        <p:spPr>
          <a:xfrm>
            <a:off x="609600" y="5855734"/>
            <a:ext cx="6865445" cy="748988"/>
          </a:xfrm>
          <a:prstGeom prst="rect">
            <a:avLst/>
          </a:prstGeom>
          <a:noFill/>
        </p:spPr>
        <p:txBody>
          <a:bodyPr wrap="square" rtlCol="0">
            <a:spAutoFit/>
          </a:bodyPr>
          <a:lstStyle/>
          <a:p>
            <a:pPr algn="ctr"/>
            <a:r>
              <a:rPr lang="en-US" sz="4267" b="1" u="sng" dirty="0">
                <a:solidFill>
                  <a:srgbClr val="16A3E0"/>
                </a:solidFill>
                <a:latin typeface="Droid Serif"/>
                <a:ea typeface="Droid Serif"/>
                <a:cs typeface="Droid Serif"/>
                <a:sym typeface="Droid Serif"/>
              </a:rPr>
              <a:t>Catch Issues Earlier</a:t>
            </a:r>
          </a:p>
        </p:txBody>
      </p:sp>
    </p:spTree>
    <p:extLst>
      <p:ext uri="{BB962C8B-B14F-4D97-AF65-F5344CB8AC3E}">
        <p14:creationId xmlns:p14="http://schemas.microsoft.com/office/powerpoint/2010/main" val="175211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5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500"/>
                                        <p:tgtEl>
                                          <p:spTgt spid="178">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8">
                                            <p:txEl>
                                              <p:pRg st="2" end="2"/>
                                            </p:txEl>
                                          </p:spTgt>
                                        </p:tgtEl>
                                        <p:attrNameLst>
                                          <p:attrName>style.visibility</p:attrName>
                                        </p:attrNameLst>
                                      </p:cBhvr>
                                      <p:to>
                                        <p:strVal val="visible"/>
                                      </p:to>
                                    </p:set>
                                    <p:animEffect transition="in" filter="fade">
                                      <p:cBhvr>
                                        <p:cTn id="16" dur="500"/>
                                        <p:tgtEl>
                                          <p:spTgt spid="178">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78">
                                            <p:txEl>
                                              <p:pRg st="3" end="3"/>
                                            </p:txEl>
                                          </p:spTgt>
                                        </p:tgtEl>
                                        <p:attrNameLst>
                                          <p:attrName>style.visibility</p:attrName>
                                        </p:attrNameLst>
                                      </p:cBhvr>
                                      <p:to>
                                        <p:strVal val="visible"/>
                                      </p:to>
                                    </p:set>
                                    <p:animEffect transition="in" filter="fade">
                                      <p:cBhvr>
                                        <p:cTn id="20" dur="500"/>
                                        <p:tgtEl>
                                          <p:spTgt spid="178">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78">
                                            <p:txEl>
                                              <p:pRg st="4" end="4"/>
                                            </p:txEl>
                                          </p:spTgt>
                                        </p:tgtEl>
                                        <p:attrNameLst>
                                          <p:attrName>style.visibility</p:attrName>
                                        </p:attrNameLst>
                                      </p:cBhvr>
                                      <p:to>
                                        <p:strVal val="visible"/>
                                      </p:to>
                                    </p:set>
                                    <p:animEffect transition="in" filter="fade">
                                      <p:cBhvr>
                                        <p:cTn id="24" dur="500"/>
                                        <p:tgtEl>
                                          <p:spTgt spid="178">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78">
                                            <p:txEl>
                                              <p:pRg st="5" end="5"/>
                                            </p:txEl>
                                          </p:spTgt>
                                        </p:tgtEl>
                                        <p:attrNameLst>
                                          <p:attrName>style.visibility</p:attrName>
                                        </p:attrNameLst>
                                      </p:cBhvr>
                                      <p:to>
                                        <p:strVal val="visible"/>
                                      </p:to>
                                    </p:set>
                                    <p:animEffect transition="in" filter="fade">
                                      <p:cBhvr>
                                        <p:cTn id="28" dur="500"/>
                                        <p:tgtEl>
                                          <p:spTgt spid="178">
                                            <p:txEl>
                                              <p:pRg st="5" end="5"/>
                                            </p:txEl>
                                          </p:spTgt>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78">
                                            <p:txEl>
                                              <p:pRg st="6" end="6"/>
                                            </p:txEl>
                                          </p:spTgt>
                                        </p:tgtEl>
                                        <p:attrNameLst>
                                          <p:attrName>style.visibility</p:attrName>
                                        </p:attrNameLst>
                                      </p:cBhvr>
                                      <p:to>
                                        <p:strVal val="visible"/>
                                      </p:to>
                                    </p:set>
                                    <p:animEffect transition="in" filter="fade">
                                      <p:cBhvr>
                                        <p:cTn id="32" dur="500"/>
                                        <p:tgtEl>
                                          <p:spTgt spid="178">
                                            <p:txEl>
                                              <p:pRg st="6" end="6"/>
                                            </p:txEl>
                                          </p:spTgt>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78">
                                            <p:txEl>
                                              <p:pRg st="7" end="7"/>
                                            </p:txEl>
                                          </p:spTgt>
                                        </p:tgtEl>
                                        <p:attrNameLst>
                                          <p:attrName>style.visibility</p:attrName>
                                        </p:attrNameLst>
                                      </p:cBhvr>
                                      <p:to>
                                        <p:strVal val="visible"/>
                                      </p:to>
                                    </p:set>
                                    <p:animEffect transition="in" filter="fade">
                                      <p:cBhvr>
                                        <p:cTn id="36" dur="500"/>
                                        <p:tgtEl>
                                          <p:spTgt spid="178">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609600" y="751067"/>
            <a:ext cx="7068400" cy="970400"/>
          </a:xfrm>
          <a:prstGeom prst="rect">
            <a:avLst/>
          </a:prstGeom>
        </p:spPr>
        <p:txBody>
          <a:bodyPr spcFirstLastPara="1" vert="horz" wrap="square" lIns="121900" tIns="121900" rIns="121900" bIns="121900" rtlCol="0" anchor="b" anchorCtr="0">
            <a:noAutofit/>
          </a:bodyPr>
          <a:lstStyle/>
          <a:p>
            <a:r>
              <a:rPr lang="en" dirty="0"/>
              <a:t>Start Simple</a:t>
            </a:r>
            <a:endParaRPr dirty="0"/>
          </a:p>
        </p:txBody>
      </p:sp>
      <p:sp>
        <p:nvSpPr>
          <p:cNvPr id="151" name="Google Shape;151;p18"/>
          <p:cNvSpPr txBox="1">
            <a:spLocks noGrp="1"/>
          </p:cNvSpPr>
          <p:nvPr>
            <p:ph type="body" idx="1"/>
          </p:nvPr>
        </p:nvSpPr>
        <p:spPr>
          <a:xfrm>
            <a:off x="609600" y="1875925"/>
            <a:ext cx="7068400" cy="4215200"/>
          </a:xfrm>
          <a:prstGeom prst="rect">
            <a:avLst/>
          </a:prstGeom>
        </p:spPr>
        <p:txBody>
          <a:bodyPr spcFirstLastPara="1" vert="horz" wrap="square" lIns="121900" tIns="121900" rIns="121900" bIns="121900" rtlCol="0" anchor="t" anchorCtr="0">
            <a:noAutofit/>
          </a:bodyPr>
          <a:lstStyle/>
          <a:p>
            <a:r>
              <a:rPr lang="en-US" dirty="0"/>
              <a:t>Target what you can control</a:t>
            </a:r>
          </a:p>
          <a:p>
            <a:r>
              <a:rPr lang="en-US" dirty="0"/>
              <a:t>No external dependencies</a:t>
            </a:r>
          </a:p>
          <a:p>
            <a:r>
              <a:rPr lang="en-US" dirty="0"/>
              <a:t>Great Starting Areas: </a:t>
            </a:r>
          </a:p>
          <a:p>
            <a:pPr lvl="1">
              <a:spcBef>
                <a:spcPts val="800"/>
              </a:spcBef>
              <a:buChar char="➝"/>
            </a:pPr>
            <a:r>
              <a:rPr lang="en-US" dirty="0"/>
              <a:t>Threat Modeling</a:t>
            </a:r>
          </a:p>
          <a:p>
            <a:pPr lvl="1">
              <a:spcBef>
                <a:spcPts val="800"/>
              </a:spcBef>
              <a:buChar char="➝"/>
            </a:pPr>
            <a:r>
              <a:rPr lang="en-US" dirty="0"/>
              <a:t>Internal Processes</a:t>
            </a:r>
          </a:p>
          <a:p>
            <a:pPr lvl="1">
              <a:spcBef>
                <a:spcPts val="800"/>
              </a:spcBef>
              <a:buChar char="➝"/>
            </a:pPr>
            <a:r>
              <a:rPr lang="en-US" dirty="0"/>
              <a:t>Quality Attributes</a:t>
            </a:r>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3086" b="15721"/>
          <a:stretch/>
        </p:blipFill>
        <p:spPr>
          <a:xfrm rot="5400000">
            <a:off x="7446433" y="2112367"/>
            <a:ext cx="6858000" cy="2633135"/>
          </a:xfrm>
          <a:prstGeom prst="rect">
            <a:avLst/>
          </a:prstGeom>
        </p:spPr>
      </p:pic>
    </p:spTree>
    <p:extLst>
      <p:ext uri="{BB962C8B-B14F-4D97-AF65-F5344CB8AC3E}">
        <p14:creationId xmlns:p14="http://schemas.microsoft.com/office/powerpoint/2010/main" val="101916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animEffect transition="in" filter="fade">
                                      <p:cBhvr>
                                        <p:cTn id="7" dur="500"/>
                                        <p:tgtEl>
                                          <p:spTgt spid="1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1">
                                            <p:txEl>
                                              <p:pRg st="1" end="1"/>
                                            </p:txEl>
                                          </p:spTgt>
                                        </p:tgtEl>
                                        <p:attrNameLst>
                                          <p:attrName>style.visibility</p:attrName>
                                        </p:attrNameLst>
                                      </p:cBhvr>
                                      <p:to>
                                        <p:strVal val="visible"/>
                                      </p:to>
                                    </p:set>
                                    <p:animEffect transition="in" filter="fade">
                                      <p:cBhvr>
                                        <p:cTn id="12" dur="500"/>
                                        <p:tgtEl>
                                          <p:spTgt spid="1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1">
                                            <p:txEl>
                                              <p:pRg st="2" end="2"/>
                                            </p:txEl>
                                          </p:spTgt>
                                        </p:tgtEl>
                                        <p:attrNameLst>
                                          <p:attrName>style.visibility</p:attrName>
                                        </p:attrNameLst>
                                      </p:cBhvr>
                                      <p:to>
                                        <p:strVal val="visible"/>
                                      </p:to>
                                    </p:set>
                                    <p:animEffect transition="in" filter="fade">
                                      <p:cBhvr>
                                        <p:cTn id="17" dur="500"/>
                                        <p:tgtEl>
                                          <p:spTgt spid="151">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1">
                                            <p:txEl>
                                              <p:pRg st="3" end="3"/>
                                            </p:txEl>
                                          </p:spTgt>
                                        </p:tgtEl>
                                        <p:attrNameLst>
                                          <p:attrName>style.visibility</p:attrName>
                                        </p:attrNameLst>
                                      </p:cBhvr>
                                      <p:to>
                                        <p:strVal val="visible"/>
                                      </p:to>
                                    </p:set>
                                    <p:animEffect transition="in" filter="fade">
                                      <p:cBhvr>
                                        <p:cTn id="20" dur="500"/>
                                        <p:tgtEl>
                                          <p:spTgt spid="151">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1">
                                            <p:txEl>
                                              <p:pRg st="4" end="4"/>
                                            </p:txEl>
                                          </p:spTgt>
                                        </p:tgtEl>
                                        <p:attrNameLst>
                                          <p:attrName>style.visibility</p:attrName>
                                        </p:attrNameLst>
                                      </p:cBhvr>
                                      <p:to>
                                        <p:strVal val="visible"/>
                                      </p:to>
                                    </p:set>
                                    <p:animEffect transition="in" filter="fade">
                                      <p:cBhvr>
                                        <p:cTn id="23" dur="500"/>
                                        <p:tgtEl>
                                          <p:spTgt spid="151">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1">
                                            <p:txEl>
                                              <p:pRg st="5" end="5"/>
                                            </p:txEl>
                                          </p:spTgt>
                                        </p:tgtEl>
                                        <p:attrNameLst>
                                          <p:attrName>style.visibility</p:attrName>
                                        </p:attrNameLst>
                                      </p:cBhvr>
                                      <p:to>
                                        <p:strVal val="visible"/>
                                      </p:to>
                                    </p:set>
                                    <p:animEffect transition="in" filter="fade">
                                      <p:cBhvr>
                                        <p:cTn id="26" dur="500"/>
                                        <p:tgtEl>
                                          <p:spTgt spid="1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609600" y="751067"/>
            <a:ext cx="7068400" cy="970400"/>
          </a:xfrm>
          <a:prstGeom prst="rect">
            <a:avLst/>
          </a:prstGeom>
        </p:spPr>
        <p:txBody>
          <a:bodyPr spcFirstLastPara="1" vert="horz" wrap="square" lIns="121900" tIns="121900" rIns="121900" bIns="121900" rtlCol="0" anchor="b" anchorCtr="0">
            <a:noAutofit/>
          </a:bodyPr>
          <a:lstStyle/>
          <a:p>
            <a:r>
              <a:rPr lang="en" dirty="0"/>
              <a:t>Start NOW</a:t>
            </a:r>
            <a:endParaRPr dirty="0"/>
          </a:p>
        </p:txBody>
      </p:sp>
      <p:sp>
        <p:nvSpPr>
          <p:cNvPr id="151" name="Google Shape;151;p18"/>
          <p:cNvSpPr txBox="1">
            <a:spLocks noGrp="1"/>
          </p:cNvSpPr>
          <p:nvPr>
            <p:ph type="body" idx="1"/>
          </p:nvPr>
        </p:nvSpPr>
        <p:spPr>
          <a:xfrm>
            <a:off x="609600" y="1875925"/>
            <a:ext cx="7068400" cy="4215200"/>
          </a:xfrm>
          <a:prstGeom prst="rect">
            <a:avLst/>
          </a:prstGeom>
        </p:spPr>
        <p:txBody>
          <a:bodyPr spcFirstLastPara="1" vert="horz" wrap="square" lIns="121900" tIns="121900" rIns="121900" bIns="121900" rtlCol="0" anchor="t" anchorCtr="0">
            <a:noAutofit/>
          </a:bodyPr>
          <a:lstStyle/>
          <a:p>
            <a:r>
              <a:rPr lang="en-US" dirty="0"/>
              <a:t>Start early if you can</a:t>
            </a:r>
          </a:p>
          <a:p>
            <a:r>
              <a:rPr lang="en-US" dirty="0"/>
              <a:t>Start now if you can’t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7" t="26221" r="-157" b="23015"/>
          <a:stretch/>
        </p:blipFill>
        <p:spPr>
          <a:xfrm rot="5400000">
            <a:off x="7457485" y="2123485"/>
            <a:ext cx="6858000" cy="2611033"/>
          </a:xfrm>
          <a:prstGeom prst="rect">
            <a:avLst/>
          </a:prstGeom>
        </p:spPr>
      </p:pic>
    </p:spTree>
    <p:extLst>
      <p:ext uri="{BB962C8B-B14F-4D97-AF65-F5344CB8AC3E}">
        <p14:creationId xmlns:p14="http://schemas.microsoft.com/office/powerpoint/2010/main" val="117160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xEl>
                                              <p:pRg st="0" end="0"/>
                                            </p:txEl>
                                          </p:spTgt>
                                        </p:tgtEl>
                                        <p:attrNameLst>
                                          <p:attrName>style.visibility</p:attrName>
                                        </p:attrNameLst>
                                      </p:cBhvr>
                                      <p:to>
                                        <p:strVal val="visible"/>
                                      </p:to>
                                    </p:set>
                                    <p:animEffect transition="in" filter="fade">
                                      <p:cBhvr>
                                        <p:cTn id="7" dur="500"/>
                                        <p:tgtEl>
                                          <p:spTgt spid="1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
                                            <p:txEl>
                                              <p:pRg st="1" end="1"/>
                                            </p:txEl>
                                          </p:spTgt>
                                        </p:tgtEl>
                                        <p:attrNameLst>
                                          <p:attrName>style.visibility</p:attrName>
                                        </p:attrNameLst>
                                      </p:cBhvr>
                                      <p:to>
                                        <p:strVal val="visible"/>
                                      </p:to>
                                    </p:set>
                                    <p:animEffect transition="in" filter="fade">
                                      <p:cBhvr>
                                        <p:cTn id="12" dur="500"/>
                                        <p:tgtEl>
                                          <p:spTgt spid="1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4">
            <a:extLst>
              <a:ext uri="{FF2B5EF4-FFF2-40B4-BE49-F238E27FC236}">
                <a16:creationId xmlns:a16="http://schemas.microsoft.com/office/drawing/2014/main" id="{BF26EF79-7ECD-4282-9B02-180867FFB609}"/>
              </a:ext>
            </a:extLst>
          </p:cNvPr>
          <p:cNvSpPr txBox="1">
            <a:spLocks/>
          </p:cNvSpPr>
          <p:nvPr/>
        </p:nvSpPr>
        <p:spPr>
          <a:xfrm>
            <a:off x="0" y="5440193"/>
            <a:ext cx="12191999"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The earlier you start the earlier you arrive.</a:t>
            </a:r>
          </a:p>
        </p:txBody>
      </p:sp>
      <p:sp>
        <p:nvSpPr>
          <p:cNvPr id="9" name="Subtitle 4">
            <a:extLst>
              <a:ext uri="{FF2B5EF4-FFF2-40B4-BE49-F238E27FC236}">
                <a16:creationId xmlns:a16="http://schemas.microsoft.com/office/drawing/2014/main" id="{009A9FA0-EA63-49DA-B99B-5CB2D9E5E4AD}"/>
              </a:ext>
            </a:extLst>
          </p:cNvPr>
          <p:cNvSpPr txBox="1">
            <a:spLocks/>
          </p:cNvSpPr>
          <p:nvPr/>
        </p:nvSpPr>
        <p:spPr>
          <a:xfrm>
            <a:off x="0" y="702094"/>
            <a:ext cx="12192000" cy="921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267" dirty="0">
                <a:solidFill>
                  <a:schemeClr val="accent4">
                    <a:lumMod val="20000"/>
                    <a:lumOff val="80000"/>
                  </a:schemeClr>
                </a:solidFill>
              </a:rPr>
              <a:t>Road Trip Lesson #5</a:t>
            </a:r>
          </a:p>
        </p:txBody>
      </p:sp>
      <p:pic>
        <p:nvPicPr>
          <p:cNvPr id="4" name="Picture 3">
            <a:extLst>
              <a:ext uri="{FF2B5EF4-FFF2-40B4-BE49-F238E27FC236}">
                <a16:creationId xmlns:a16="http://schemas.microsoft.com/office/drawing/2014/main" id="{6E3E9781-3634-45E1-A446-FA932CB11FE0}"/>
              </a:ext>
            </a:extLst>
          </p:cNvPr>
          <p:cNvPicPr>
            <a:picLocks noChangeAspect="1"/>
          </p:cNvPicPr>
          <p:nvPr/>
        </p:nvPicPr>
        <p:blipFill rotWithShape="1">
          <a:blip r:embed="rId2">
            <a:extLst>
              <a:ext uri="{28A0092B-C50C-407E-A947-70E740481C1C}">
                <a14:useLocalDpi xmlns:a14="http://schemas.microsoft.com/office/drawing/2010/main" val="0"/>
              </a:ext>
            </a:extLst>
          </a:blip>
          <a:srcRect l="9129" t="21015" r="32103" b="13134"/>
          <a:stretch/>
        </p:blipFill>
        <p:spPr>
          <a:xfrm rot="5400000">
            <a:off x="4080852" y="1731554"/>
            <a:ext cx="4030295" cy="3386983"/>
          </a:xfrm>
          <a:prstGeom prst="rect">
            <a:avLst/>
          </a:prstGeom>
        </p:spPr>
      </p:pic>
    </p:spTree>
    <p:extLst>
      <p:ext uri="{BB962C8B-B14F-4D97-AF65-F5344CB8AC3E}">
        <p14:creationId xmlns:p14="http://schemas.microsoft.com/office/powerpoint/2010/main" val="365482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body" idx="1"/>
          </p:nvPr>
        </p:nvSpPr>
        <p:spPr>
          <a:xfrm>
            <a:off x="1313567" y="1022267"/>
            <a:ext cx="5981600" cy="4974400"/>
          </a:xfrm>
          <a:prstGeom prst="rect">
            <a:avLst/>
          </a:prstGeom>
        </p:spPr>
        <p:txBody>
          <a:bodyPr spcFirstLastPara="1" vert="horz" wrap="square" lIns="121900" tIns="121900" rIns="121900" bIns="121900" rtlCol="0" anchor="t" anchorCtr="0">
            <a:noAutofit/>
          </a:bodyPr>
          <a:lstStyle/>
          <a:p>
            <a:pPr marL="0" indent="0">
              <a:buNone/>
            </a:pPr>
            <a:r>
              <a:rPr lang="en-US" dirty="0"/>
              <a:t>Start where you are. </a:t>
            </a:r>
            <a:br>
              <a:rPr lang="en-US" dirty="0"/>
            </a:br>
            <a:r>
              <a:rPr lang="en-US" dirty="0"/>
              <a:t>Use what you have. </a:t>
            </a:r>
            <a:br>
              <a:rPr lang="en-US" dirty="0"/>
            </a:br>
            <a:r>
              <a:rPr lang="en-US" dirty="0"/>
              <a:t>Do what you can.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3467" t="-147" r="5713" b="147"/>
          <a:stretch/>
        </p:blipFill>
        <p:spPr>
          <a:xfrm>
            <a:off x="9576619" y="-13722"/>
            <a:ext cx="2615381" cy="6861825"/>
          </a:xfrm>
          <a:prstGeom prst="rect">
            <a:avLst/>
          </a:prstGeom>
        </p:spPr>
      </p:pic>
      <p:sp>
        <p:nvSpPr>
          <p:cNvPr id="4" name="Google Shape;143;p17">
            <a:extLst>
              <a:ext uri="{FF2B5EF4-FFF2-40B4-BE49-F238E27FC236}">
                <a16:creationId xmlns:a16="http://schemas.microsoft.com/office/drawing/2014/main" id="{0E4346FC-6612-4CE7-8854-0957B3852304}"/>
              </a:ext>
            </a:extLst>
          </p:cNvPr>
          <p:cNvSpPr txBox="1">
            <a:spLocks/>
          </p:cNvSpPr>
          <p:nvPr/>
        </p:nvSpPr>
        <p:spPr>
          <a:xfrm>
            <a:off x="0" y="6201299"/>
            <a:ext cx="6893080" cy="656636"/>
          </a:xfrm>
          <a:prstGeom prst="rect">
            <a:avLst/>
          </a:prstGeom>
        </p:spPr>
        <p:txBody>
          <a:bodyPr spcFirstLastPara="1" vert="horz" wrap="square" lIns="121900" tIns="121900" rIns="121900" bIns="121900" rtlCol="0" anchor="t" anchorCtr="0">
            <a:noAutofit/>
          </a:bodyPr>
          <a:lstStyle>
            <a:lvl1pPr marL="609585" lvl="0" indent="-558786" algn="l" defTabSz="914400" rtl="0" eaLnBrk="1" latinLnBrk="0" hangingPunct="1">
              <a:lnSpc>
                <a:spcPct val="90000"/>
              </a:lnSpc>
              <a:spcBef>
                <a:spcPts val="800"/>
              </a:spcBef>
              <a:spcAft>
                <a:spcPts val="0"/>
              </a:spcAft>
              <a:buSzPts val="3000"/>
              <a:buFont typeface="Droid Serif"/>
              <a:buChar char="➝"/>
              <a:defRPr sz="4000" i="1" kern="1200">
                <a:solidFill>
                  <a:schemeClr val="tx1"/>
                </a:solidFill>
                <a:latin typeface="Droid Serif"/>
                <a:ea typeface="Droid Serif"/>
                <a:cs typeface="Droid Serif"/>
                <a:sym typeface="Droid Serif"/>
              </a:defRPr>
            </a:lvl1pPr>
            <a:lvl2pPr marL="1219170" lvl="1"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2pPr>
            <a:lvl3pPr marL="1828754" lvl="2"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3pPr>
            <a:lvl4pPr marL="2438339" lvl="3"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4pPr>
            <a:lvl5pPr marL="3047924" lvl="4"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5pPr>
            <a:lvl6pPr marL="3657509" lvl="5"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6pPr>
            <a:lvl7pPr marL="4267093" lvl="6"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7pPr>
            <a:lvl8pPr marL="4876678" lvl="7"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8pPr>
            <a:lvl9pPr marL="5486263" lvl="8"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9pPr>
          </a:lstStyle>
          <a:p>
            <a:pPr marL="0" indent="0">
              <a:buNone/>
            </a:pPr>
            <a:r>
              <a:rPr lang="en-US" sz="2667" i="0" dirty="0"/>
              <a:t>*Arthur Ashe</a:t>
            </a:r>
          </a:p>
          <a:p>
            <a:pPr marL="0" indent="0">
              <a:buFont typeface="Droid Serif"/>
              <a:buNone/>
            </a:pPr>
            <a:endParaRPr lang="en-US" sz="2667" i="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36"/>
          <p:cNvSpPr txBox="1">
            <a:spLocks noGrp="1"/>
          </p:cNvSpPr>
          <p:nvPr>
            <p:ph type="title" idx="4294967295"/>
          </p:nvPr>
        </p:nvSpPr>
        <p:spPr>
          <a:xfrm>
            <a:off x="1006832" y="1404557"/>
            <a:ext cx="9985845" cy="970400"/>
          </a:xfrm>
          <a:prstGeom prst="rect">
            <a:avLst/>
          </a:prstGeom>
        </p:spPr>
        <p:txBody>
          <a:bodyPr spcFirstLastPara="1" vert="horz" wrap="square" lIns="121900" tIns="121900" rIns="121900" bIns="121900" rtlCol="0" anchor="b" anchorCtr="0">
            <a:noAutofit/>
          </a:bodyPr>
          <a:lstStyle/>
          <a:p>
            <a:pPr>
              <a:spcBef>
                <a:spcPts val="0"/>
              </a:spcBef>
            </a:pPr>
            <a:r>
              <a:rPr lang="en" sz="8000" dirty="0">
                <a:solidFill>
                  <a:srgbClr val="16A3E0"/>
                </a:solidFill>
              </a:rPr>
              <a:t>Thanks </a:t>
            </a:r>
            <a:r>
              <a:rPr lang="en-US" sz="8000" dirty="0">
                <a:solidFill>
                  <a:srgbClr val="16A3E0"/>
                </a:solidFill>
              </a:rPr>
              <a:t>for listening</a:t>
            </a:r>
            <a:r>
              <a:rPr lang="en" sz="8000" dirty="0">
                <a:solidFill>
                  <a:srgbClr val="16A3E0"/>
                </a:solidFill>
              </a:rPr>
              <a:t>!</a:t>
            </a:r>
            <a:endParaRPr sz="8000" dirty="0">
              <a:solidFill>
                <a:srgbClr val="16A3E0"/>
              </a:solidFill>
            </a:endParaRPr>
          </a:p>
        </p:txBody>
      </p:sp>
      <p:sp>
        <p:nvSpPr>
          <p:cNvPr id="335" name="Google Shape;335;p36"/>
          <p:cNvSpPr txBox="1">
            <a:spLocks noGrp="1"/>
          </p:cNvSpPr>
          <p:nvPr>
            <p:ph type="body" idx="4294967295"/>
          </p:nvPr>
        </p:nvSpPr>
        <p:spPr>
          <a:xfrm>
            <a:off x="1006833" y="2235291"/>
            <a:ext cx="7823900" cy="93280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dirty="0"/>
              <a:t>https://github.com/apcacher/codemash2020</a:t>
            </a:r>
            <a:endParaRPr dirty="0"/>
          </a:p>
        </p:txBody>
      </p:sp>
      <p:pic>
        <p:nvPicPr>
          <p:cNvPr id="11" name="Picture 10"/>
          <p:cNvPicPr>
            <a:picLocks noChangeAspect="1"/>
          </p:cNvPicPr>
          <p:nvPr/>
        </p:nvPicPr>
        <p:blipFill>
          <a:blip r:embed="rId3"/>
          <a:stretch>
            <a:fillRect/>
          </a:stretch>
        </p:blipFill>
        <p:spPr>
          <a:xfrm>
            <a:off x="1011578" y="3987525"/>
            <a:ext cx="595825" cy="577009"/>
          </a:xfrm>
          <a:prstGeom prst="rect">
            <a:avLst/>
          </a:prstGeom>
        </p:spPr>
      </p:pic>
      <p:sp>
        <p:nvSpPr>
          <p:cNvPr id="14" name="TextBox 13"/>
          <p:cNvSpPr txBox="1"/>
          <p:nvPr/>
        </p:nvSpPr>
        <p:spPr>
          <a:xfrm>
            <a:off x="1696851" y="3912457"/>
            <a:ext cx="2068002" cy="584775"/>
          </a:xfrm>
          <a:prstGeom prst="rect">
            <a:avLst/>
          </a:prstGeom>
          <a:noFill/>
        </p:spPr>
        <p:txBody>
          <a:bodyPr wrap="none" rtlCol="0">
            <a:spAutoFit/>
          </a:bodyPr>
          <a:lstStyle/>
          <a:p>
            <a:r>
              <a:rPr lang="en-US" sz="3200" dirty="0"/>
              <a:t>@</a:t>
            </a:r>
            <a:r>
              <a:rPr lang="en-US" sz="3200" dirty="0" err="1"/>
              <a:t>apcacher</a:t>
            </a:r>
            <a:endParaRPr lang="en-US" sz="3200" dirty="0"/>
          </a:p>
        </p:txBody>
      </p:sp>
      <p:pic>
        <p:nvPicPr>
          <p:cNvPr id="3" name="Picture 2" descr="A picture containing light&#10;&#10;Description automatically generated">
            <a:extLst>
              <a:ext uri="{FF2B5EF4-FFF2-40B4-BE49-F238E27FC236}">
                <a16:creationId xmlns:a16="http://schemas.microsoft.com/office/drawing/2014/main" id="{E1E4B09C-FEEC-4C1E-8B29-9BAE2F2E1CB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35903" y="4732955"/>
            <a:ext cx="571500" cy="571500"/>
          </a:xfrm>
          <a:prstGeom prst="rect">
            <a:avLst/>
          </a:prstGeom>
        </p:spPr>
      </p:pic>
      <p:sp>
        <p:nvSpPr>
          <p:cNvPr id="9" name="TextBox 8">
            <a:extLst>
              <a:ext uri="{FF2B5EF4-FFF2-40B4-BE49-F238E27FC236}">
                <a16:creationId xmlns:a16="http://schemas.microsoft.com/office/drawing/2014/main" id="{A3DA1451-A0DF-481E-BB5E-B5300A59375C}"/>
              </a:ext>
            </a:extLst>
          </p:cNvPr>
          <p:cNvSpPr txBox="1"/>
          <p:nvPr/>
        </p:nvSpPr>
        <p:spPr>
          <a:xfrm>
            <a:off x="1696851" y="4665854"/>
            <a:ext cx="1700915" cy="584775"/>
          </a:xfrm>
          <a:prstGeom prst="rect">
            <a:avLst/>
          </a:prstGeom>
          <a:noFill/>
        </p:spPr>
        <p:txBody>
          <a:bodyPr wrap="none" rtlCol="0">
            <a:spAutoFit/>
          </a:bodyPr>
          <a:lstStyle/>
          <a:p>
            <a:r>
              <a:rPr lang="en-US" sz="3200" dirty="0" err="1"/>
              <a:t>apcacher</a:t>
            </a:r>
            <a:endParaRPr lang="en-US" sz="3200" dirty="0"/>
          </a:p>
        </p:txBody>
      </p:sp>
    </p:spTree>
    <p:extLst>
      <p:ext uri="{BB962C8B-B14F-4D97-AF65-F5344CB8AC3E}">
        <p14:creationId xmlns:p14="http://schemas.microsoft.com/office/powerpoint/2010/main" val="3577351574"/>
      </p:ext>
    </p:extLst>
  </p:cSld>
  <p:clrMapOvr>
    <a:masterClrMapping/>
  </p:clrMapOvr>
  <p:transition>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txBox="1">
            <a:spLocks noGrp="1"/>
          </p:cNvSpPr>
          <p:nvPr>
            <p:ph type="sldNum" idx="4294967295"/>
          </p:nvPr>
        </p:nvSpPr>
        <p:spPr>
          <a:xfrm>
            <a:off x="10087745" y="63331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68</a:t>
            </a:fld>
            <a:endParaRPr/>
          </a:p>
        </p:txBody>
      </p:sp>
      <p:sp>
        <p:nvSpPr>
          <p:cNvPr id="334" name="Google Shape;334;p36"/>
          <p:cNvSpPr txBox="1">
            <a:spLocks noGrp="1"/>
          </p:cNvSpPr>
          <p:nvPr>
            <p:ph type="title" idx="4294967295"/>
          </p:nvPr>
        </p:nvSpPr>
        <p:spPr>
          <a:xfrm>
            <a:off x="1006833" y="1404557"/>
            <a:ext cx="6671200" cy="970400"/>
          </a:xfrm>
          <a:prstGeom prst="rect">
            <a:avLst/>
          </a:prstGeom>
        </p:spPr>
        <p:txBody>
          <a:bodyPr spcFirstLastPara="1" vert="horz" wrap="square" lIns="121900" tIns="121900" rIns="121900" bIns="121900" rtlCol="0" anchor="b" anchorCtr="0">
            <a:noAutofit/>
          </a:bodyPr>
          <a:lstStyle/>
          <a:p>
            <a:pPr>
              <a:spcBef>
                <a:spcPts val="0"/>
              </a:spcBef>
            </a:pPr>
            <a:r>
              <a:rPr lang="en-US" sz="8000" dirty="0">
                <a:solidFill>
                  <a:srgbClr val="16A3E0"/>
                </a:solidFill>
              </a:rPr>
              <a:t>Help Me</a:t>
            </a:r>
            <a:r>
              <a:rPr lang="en" sz="8000" dirty="0">
                <a:solidFill>
                  <a:srgbClr val="16A3E0"/>
                </a:solidFill>
              </a:rPr>
              <a:t>!</a:t>
            </a:r>
            <a:endParaRPr sz="8000" dirty="0">
              <a:solidFill>
                <a:srgbClr val="16A3E0"/>
              </a:solidFill>
            </a:endParaRPr>
          </a:p>
        </p:txBody>
      </p:sp>
      <p:sp>
        <p:nvSpPr>
          <p:cNvPr id="335" name="Google Shape;335;p36"/>
          <p:cNvSpPr txBox="1">
            <a:spLocks noGrp="1"/>
          </p:cNvSpPr>
          <p:nvPr>
            <p:ph type="body" idx="4294967295"/>
          </p:nvPr>
        </p:nvSpPr>
        <p:spPr>
          <a:xfrm>
            <a:off x="1006833" y="2235291"/>
            <a:ext cx="10599015" cy="932800"/>
          </a:xfrm>
          <a:prstGeom prst="rect">
            <a:avLst/>
          </a:prstGeom>
        </p:spPr>
        <p:txBody>
          <a:bodyPr spcFirstLastPara="1" vert="horz" wrap="square" lIns="121900" tIns="121900" rIns="121900" bIns="121900" rtlCol="0" anchor="t" anchorCtr="0">
            <a:noAutofit/>
          </a:bodyPr>
          <a:lstStyle/>
          <a:p>
            <a:pPr marL="0" indent="0">
              <a:spcBef>
                <a:spcPts val="800"/>
              </a:spcBef>
              <a:buNone/>
            </a:pPr>
            <a:r>
              <a:rPr lang="en-US" sz="3733" dirty="0"/>
              <a:t>Please take my survey:</a:t>
            </a:r>
          </a:p>
          <a:p>
            <a:pPr marL="0" indent="0">
              <a:buNone/>
            </a:pPr>
            <a:r>
              <a:rPr lang="en-US" sz="3733" dirty="0"/>
              <a:t>https://www.surveymonkey.com/r/HCFXWYH</a:t>
            </a:r>
            <a:br>
              <a:rPr lang="en-US" sz="3733" dirty="0"/>
            </a:br>
            <a:endParaRPr sz="3733" dirty="0"/>
          </a:p>
        </p:txBody>
      </p:sp>
      <p:pic>
        <p:nvPicPr>
          <p:cNvPr id="3" name="Picture 2" descr="A picture containing piece, black&#10;&#10;Description automatically generated">
            <a:extLst>
              <a:ext uri="{FF2B5EF4-FFF2-40B4-BE49-F238E27FC236}">
                <a16:creationId xmlns:a16="http://schemas.microsoft.com/office/drawing/2014/main" id="{A562D625-4FA5-414D-99F1-9B120C5635F7}"/>
              </a:ext>
            </a:extLst>
          </p:cNvPr>
          <p:cNvPicPr>
            <a:picLocks noChangeAspect="1"/>
          </p:cNvPicPr>
          <p:nvPr/>
        </p:nvPicPr>
        <p:blipFill>
          <a:blip r:embed="rId3"/>
          <a:stretch>
            <a:fillRect/>
          </a:stretch>
        </p:blipFill>
        <p:spPr>
          <a:xfrm>
            <a:off x="3611569" y="3998825"/>
            <a:ext cx="2680676" cy="2680676"/>
          </a:xfrm>
          <a:prstGeom prst="rect">
            <a:avLst/>
          </a:prstGeom>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9" name="Google Shape;135;p16">
            <a:extLst>
              <a:ext uri="{FF2B5EF4-FFF2-40B4-BE49-F238E27FC236}">
                <a16:creationId xmlns:a16="http://schemas.microsoft.com/office/drawing/2014/main" id="{7F800DCC-8BD1-462C-9F02-8D07AF5232A2}"/>
              </a:ext>
            </a:extLst>
          </p:cNvPr>
          <p:cNvSpPr txBox="1">
            <a:spLocks noGrp="1"/>
          </p:cNvSpPr>
          <p:nvPr>
            <p:ph type="ctrTitle"/>
          </p:nvPr>
        </p:nvSpPr>
        <p:spPr>
          <a:prstGeom prst="rect">
            <a:avLst/>
          </a:prstGeom>
        </p:spPr>
        <p:txBody>
          <a:bodyPr spcFirstLastPara="1" vert="horz" wrap="square" lIns="121900" tIns="121900" rIns="121900" bIns="121900" rtlCol="0" anchor="b" anchorCtr="0">
            <a:noAutofit/>
          </a:bodyPr>
          <a:lstStyle/>
          <a:p>
            <a:pPr algn="ctr"/>
            <a:r>
              <a:rPr lang="en" sz="6400" dirty="0"/>
              <a:t>A Secure System</a:t>
            </a:r>
            <a:endParaRPr sz="6400" dirty="0"/>
          </a:p>
        </p:txBody>
      </p:sp>
      <p:sp>
        <p:nvSpPr>
          <p:cNvPr id="10" name="Google Shape;136;p16">
            <a:extLst>
              <a:ext uri="{FF2B5EF4-FFF2-40B4-BE49-F238E27FC236}">
                <a16:creationId xmlns:a16="http://schemas.microsoft.com/office/drawing/2014/main" id="{61D0BD23-F07A-4EEC-BC84-1F7A1C0A5CA7}"/>
              </a:ext>
            </a:extLst>
          </p:cNvPr>
          <p:cNvSpPr txBox="1">
            <a:spLocks noGrp="1"/>
          </p:cNvSpPr>
          <p:nvPr>
            <p:ph type="subTitle" idx="1"/>
          </p:nvPr>
        </p:nvSpPr>
        <p:spPr>
          <a:xfrm>
            <a:off x="6264164" y="3574099"/>
            <a:ext cx="5210203" cy="2201860"/>
          </a:xfrm>
          <a:prstGeom prst="rect">
            <a:avLst/>
          </a:prstGeom>
        </p:spPr>
        <p:txBody>
          <a:bodyPr spcFirstLastPara="1" vert="horz" wrap="square" lIns="121900" tIns="121900" rIns="121900" bIns="121900" rtlCol="0" anchor="t" anchorCtr="0">
            <a:noAutofit/>
          </a:bodyPr>
          <a:lstStyle/>
          <a:p>
            <a:pPr marL="0" indent="0" algn="ctr"/>
            <a:r>
              <a:rPr lang="en" sz="3733" dirty="0"/>
              <a:t>What is it </a:t>
            </a:r>
          </a:p>
          <a:p>
            <a:pPr marL="0" indent="0" algn="ctr"/>
            <a:r>
              <a:rPr lang="en" sz="3733" dirty="0"/>
              <a:t>&amp; </a:t>
            </a:r>
          </a:p>
          <a:p>
            <a:pPr marL="0" indent="0" algn="ctr"/>
            <a:r>
              <a:rPr lang="en" sz="3733" dirty="0"/>
              <a:t>When do we need it?</a:t>
            </a:r>
            <a:endParaRPr sz="3733" dirty="0"/>
          </a:p>
        </p:txBody>
      </p:sp>
      <p:sp>
        <p:nvSpPr>
          <p:cNvPr id="138" name="Google Shape;138;p16"/>
          <p:cNvSpPr txBox="1">
            <a:spLocks noGrp="1"/>
          </p:cNvSpPr>
          <p:nvPr>
            <p:ph type="sldNum" idx="4294967295"/>
          </p:nvPr>
        </p:nvSpPr>
        <p:spPr>
          <a:xfrm>
            <a:off x="11372779" y="6333135"/>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a:p>
        </p:txBody>
      </p:sp>
      <p:pic>
        <p:nvPicPr>
          <p:cNvPr id="6" name="Picture 5">
            <a:extLst>
              <a:ext uri="{FF2B5EF4-FFF2-40B4-BE49-F238E27FC236}">
                <a16:creationId xmlns:a16="http://schemas.microsoft.com/office/drawing/2014/main" id="{52A6B08C-DFEE-4360-AC5F-714BB4FB0E81}"/>
              </a:ext>
            </a:extLst>
          </p:cNvPr>
          <p:cNvPicPr>
            <a:picLocks noChangeAspect="1"/>
          </p:cNvPicPr>
          <p:nvPr/>
        </p:nvPicPr>
        <p:blipFill rotWithShape="1">
          <a:blip r:embed="rId3">
            <a:extLst>
              <a:ext uri="{28A0092B-C50C-407E-A947-70E740481C1C}">
                <a14:useLocalDpi xmlns:a14="http://schemas.microsoft.com/office/drawing/2010/main" val="0"/>
              </a:ext>
            </a:extLst>
          </a:blip>
          <a:srcRect l="1" t="5068" r="-1" b="6635"/>
          <a:stretch/>
        </p:blipFill>
        <p:spPr>
          <a:xfrm rot="5400000">
            <a:off x="-1158240" y="1158240"/>
            <a:ext cx="6858000" cy="45415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body" idx="1"/>
          </p:nvPr>
        </p:nvSpPr>
        <p:spPr>
          <a:xfrm>
            <a:off x="1313567" y="1022267"/>
            <a:ext cx="5981600" cy="2313337"/>
          </a:xfrm>
          <a:prstGeom prst="rect">
            <a:avLst/>
          </a:prstGeom>
        </p:spPr>
        <p:txBody>
          <a:bodyPr spcFirstLastPara="1" vert="horz" wrap="square" lIns="121900" tIns="121900" rIns="121900" bIns="121900" rtlCol="0" anchor="t" anchorCtr="0">
            <a:noAutofit/>
          </a:bodyPr>
          <a:lstStyle/>
          <a:p>
            <a:pPr marL="50799" indent="0">
              <a:buNone/>
            </a:pPr>
            <a:r>
              <a:rPr lang="en-US" dirty="0"/>
              <a:t>A secure system is one that does what it is supposed to do, and nothing more.</a:t>
            </a:r>
            <a:endParaRPr sz="2667" i="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1934" b="16708"/>
          <a:stretch/>
        </p:blipFill>
        <p:spPr>
          <a:xfrm rot="5400000">
            <a:off x="7442200" y="2108201"/>
            <a:ext cx="6858000" cy="2641601"/>
          </a:xfrm>
          <a:prstGeom prst="rect">
            <a:avLst/>
          </a:prstGeom>
        </p:spPr>
      </p:pic>
      <p:sp>
        <p:nvSpPr>
          <p:cNvPr id="5" name="Google Shape;143;p17">
            <a:extLst>
              <a:ext uri="{FF2B5EF4-FFF2-40B4-BE49-F238E27FC236}">
                <a16:creationId xmlns:a16="http://schemas.microsoft.com/office/drawing/2014/main" id="{D0C59CDD-DB23-4B19-B5FC-6AAA03BF9007}"/>
              </a:ext>
            </a:extLst>
          </p:cNvPr>
          <p:cNvSpPr txBox="1">
            <a:spLocks/>
          </p:cNvSpPr>
          <p:nvPr/>
        </p:nvSpPr>
        <p:spPr>
          <a:xfrm>
            <a:off x="149691" y="6027872"/>
            <a:ext cx="5981600" cy="567663"/>
          </a:xfrm>
          <a:prstGeom prst="rect">
            <a:avLst/>
          </a:prstGeom>
        </p:spPr>
        <p:txBody>
          <a:bodyPr spcFirstLastPara="1" vert="horz" wrap="square" lIns="121900" tIns="121900" rIns="121900" bIns="121900" rtlCol="0" anchor="t" anchorCtr="0">
            <a:noAutofit/>
          </a:bodyPr>
          <a:lstStyle>
            <a:lvl1pPr marL="609585" lvl="0" indent="-558786" algn="l" defTabSz="914400" rtl="0" eaLnBrk="1" latinLnBrk="0" hangingPunct="1">
              <a:lnSpc>
                <a:spcPct val="90000"/>
              </a:lnSpc>
              <a:spcBef>
                <a:spcPts val="800"/>
              </a:spcBef>
              <a:spcAft>
                <a:spcPts val="0"/>
              </a:spcAft>
              <a:buSzPts val="3000"/>
              <a:buFont typeface="Droid Serif"/>
              <a:buChar char="➝"/>
              <a:defRPr sz="4000" i="1" kern="1200">
                <a:solidFill>
                  <a:schemeClr val="tx1"/>
                </a:solidFill>
                <a:latin typeface="Droid Serif"/>
                <a:ea typeface="Droid Serif"/>
                <a:cs typeface="Droid Serif"/>
                <a:sym typeface="Droid Serif"/>
              </a:defRPr>
            </a:lvl1pPr>
            <a:lvl2pPr marL="1219170" lvl="1"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2pPr>
            <a:lvl3pPr marL="1828754" lvl="2"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3pPr>
            <a:lvl4pPr marL="2438339" lvl="3"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4pPr>
            <a:lvl5pPr marL="3047924" lvl="4"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5pPr>
            <a:lvl6pPr marL="3657509" lvl="5"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6pPr>
            <a:lvl7pPr marL="4267093" lvl="6"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7pPr>
            <a:lvl8pPr marL="4876678" lvl="7"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8pPr>
            <a:lvl9pPr marL="5486263" lvl="8" indent="-558786" algn="l" defTabSz="914400" rtl="0" eaLnBrk="1" latinLnBrk="0" hangingPunct="1">
              <a:lnSpc>
                <a:spcPct val="90000"/>
              </a:lnSpc>
              <a:spcBef>
                <a:spcPts val="0"/>
              </a:spcBef>
              <a:spcAft>
                <a:spcPts val="0"/>
              </a:spcAft>
              <a:buSzPts val="3000"/>
              <a:buFont typeface="Droid Serif"/>
              <a:buChar char="￫"/>
              <a:defRPr sz="4000" i="1" kern="1200">
                <a:solidFill>
                  <a:schemeClr val="tx1"/>
                </a:solidFill>
                <a:latin typeface="Droid Serif"/>
                <a:ea typeface="Droid Serif"/>
                <a:cs typeface="Droid Serif"/>
                <a:sym typeface="Droid Serif"/>
              </a:defRPr>
            </a:lvl9pPr>
          </a:lstStyle>
          <a:p>
            <a:pPr marL="0" indent="0">
              <a:buFont typeface="Droid Serif"/>
              <a:buNone/>
            </a:pPr>
            <a:r>
              <a:rPr lang="en-US" sz="2667" i="0" dirty="0"/>
              <a:t>Quote by: John B. Ippolito, CISSP</a:t>
            </a:r>
          </a:p>
          <a:p>
            <a:pPr marL="0" indent="0">
              <a:buFont typeface="Droid Serif"/>
              <a:buNone/>
            </a:pPr>
            <a:endParaRPr lang="en-US" sz="2667" i="0" dirty="0"/>
          </a:p>
        </p:txBody>
      </p:sp>
    </p:spTree>
    <p:extLst>
      <p:ext uri="{BB962C8B-B14F-4D97-AF65-F5344CB8AC3E}">
        <p14:creationId xmlns:p14="http://schemas.microsoft.com/office/powerpoint/2010/main" val="333663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should be secured?</a:t>
            </a:r>
          </a:p>
        </p:txBody>
      </p:sp>
      <p:sp>
        <p:nvSpPr>
          <p:cNvPr id="8" name="Text Placeholder 7"/>
          <p:cNvSpPr>
            <a:spLocks noGrp="1"/>
          </p:cNvSpPr>
          <p:nvPr>
            <p:ph type="body" idx="1"/>
          </p:nvPr>
        </p:nvSpPr>
        <p:spPr>
          <a:xfrm>
            <a:off x="609600" y="1875926"/>
            <a:ext cx="7330315" cy="4198871"/>
          </a:xfrm>
        </p:spPr>
        <p:txBody>
          <a:bodyPr/>
          <a:lstStyle/>
          <a:p>
            <a:r>
              <a:rPr lang="en-US" sz="2667" dirty="0"/>
              <a:t>Common Business Systems (email, </a:t>
            </a:r>
            <a:r>
              <a:rPr lang="en-US" sz="2667" dirty="0" err="1"/>
              <a:t>db</a:t>
            </a:r>
            <a:r>
              <a:rPr lang="en-US" sz="2667" dirty="0"/>
              <a:t> server)</a:t>
            </a:r>
          </a:p>
          <a:p>
            <a:r>
              <a:rPr lang="en-US" sz="2667" dirty="0"/>
              <a:t>Systems that contain important data - financial, health, PII (Personally Identifiable Information)</a:t>
            </a:r>
          </a:p>
          <a:p>
            <a:r>
              <a:rPr lang="en-US" sz="2667" dirty="0"/>
              <a:t>Apps targeted or attractive to children</a:t>
            </a:r>
          </a:p>
          <a:p>
            <a:r>
              <a:rPr lang="en-US" sz="2667" b="1" dirty="0"/>
              <a:t>Anything on the internet</a:t>
            </a:r>
          </a:p>
          <a:p>
            <a:r>
              <a:rPr lang="en-US" sz="2667" dirty="0"/>
              <a:t>Software that downloads updates</a:t>
            </a:r>
          </a:p>
        </p:txBody>
      </p:sp>
      <p:sp>
        <p:nvSpPr>
          <p:cNvPr id="9" name="TextBox 8"/>
          <p:cNvSpPr txBox="1"/>
          <p:nvPr/>
        </p:nvSpPr>
        <p:spPr>
          <a:xfrm>
            <a:off x="609600" y="5447073"/>
            <a:ext cx="6865445" cy="748988"/>
          </a:xfrm>
          <a:prstGeom prst="rect">
            <a:avLst/>
          </a:prstGeom>
          <a:noFill/>
        </p:spPr>
        <p:txBody>
          <a:bodyPr wrap="square" rtlCol="0">
            <a:spAutoFit/>
          </a:bodyPr>
          <a:lstStyle/>
          <a:p>
            <a:pPr algn="ctr"/>
            <a:r>
              <a:rPr lang="en-US" sz="4267" b="1" u="sng" dirty="0">
                <a:solidFill>
                  <a:srgbClr val="16A3E0"/>
                </a:solidFill>
                <a:latin typeface="Droid Serif"/>
                <a:ea typeface="Droid Serif"/>
                <a:cs typeface="Droid Serif"/>
                <a:sym typeface="Droid Serif"/>
              </a:rPr>
              <a:t>Pretty much everything</a:t>
            </a:r>
          </a:p>
        </p:txBody>
      </p:sp>
      <p:pic>
        <p:nvPicPr>
          <p:cNvPr id="10" name="Picture Placeholder 5"/>
          <p:cNvPicPr>
            <a:picLocks noChangeAspect="1"/>
          </p:cNvPicPr>
          <p:nvPr/>
        </p:nvPicPr>
        <p:blipFill rotWithShape="1">
          <a:blip r:embed="rId3">
            <a:extLst>
              <a:ext uri="{28A0092B-C50C-407E-A947-70E740481C1C}">
                <a14:useLocalDpi xmlns:a14="http://schemas.microsoft.com/office/drawing/2010/main" val="0"/>
              </a:ext>
            </a:extLst>
          </a:blip>
          <a:srcRect l="24433" t="143" r="24904" b="-143"/>
          <a:stretch/>
        </p:blipFill>
        <p:spPr>
          <a:xfrm>
            <a:off x="9586453" y="1"/>
            <a:ext cx="2605548" cy="6857935"/>
          </a:xfrm>
          <a:prstGeom prst="rect">
            <a:avLst/>
          </a:prstGeom>
          <a:noFill/>
          <a:ln>
            <a:noFill/>
          </a:ln>
        </p:spPr>
      </p:pic>
      <p:sp>
        <p:nvSpPr>
          <p:cNvPr id="7" name="TextBox 6">
            <a:extLst>
              <a:ext uri="{FF2B5EF4-FFF2-40B4-BE49-F238E27FC236}">
                <a16:creationId xmlns:a16="http://schemas.microsoft.com/office/drawing/2014/main" id="{8FD82C02-D3BB-40C1-8E48-9A237C9322E7}"/>
              </a:ext>
            </a:extLst>
          </p:cNvPr>
          <p:cNvSpPr txBox="1"/>
          <p:nvPr/>
        </p:nvSpPr>
        <p:spPr>
          <a:xfrm>
            <a:off x="1" y="6480221"/>
            <a:ext cx="3728793" cy="297454"/>
          </a:xfrm>
          <a:prstGeom prst="rect">
            <a:avLst/>
          </a:prstGeom>
          <a:noFill/>
        </p:spPr>
        <p:txBody>
          <a:bodyPr wrap="square" rtlCol="0">
            <a:spAutoFit/>
          </a:bodyPr>
          <a:lstStyle/>
          <a:p>
            <a:r>
              <a:rPr lang="en-US" sz="1333" dirty="0"/>
              <a:t>*Source: Microsoft Security Development Lifecycle</a:t>
            </a:r>
          </a:p>
        </p:txBody>
      </p:sp>
    </p:spTree>
    <p:extLst>
      <p:ext uri="{BB962C8B-B14F-4D97-AF65-F5344CB8AC3E}">
        <p14:creationId xmlns:p14="http://schemas.microsoft.com/office/powerpoint/2010/main" val="18437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Effect transition="in" filter="fade">
                                      <p:cBhvr>
                                        <p:cTn id="30"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8422</TotalTime>
  <Words>3088</Words>
  <Application>Microsoft Office PowerPoint</Application>
  <PresentationFormat>Widescreen</PresentationFormat>
  <Paragraphs>426</Paragraphs>
  <Slides>68</Slides>
  <Notes>39</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Calibri Light</vt:lpstr>
      <vt:lpstr>Droid Serif</vt:lpstr>
      <vt:lpstr>Pontano Sans</vt:lpstr>
      <vt:lpstr>Segoe UI</vt:lpstr>
      <vt:lpstr>Office Theme</vt:lpstr>
      <vt:lpstr>A Journey to a  Security Mindset</vt:lpstr>
      <vt:lpstr>Hello!</vt:lpstr>
      <vt:lpstr>You Are All Responsible for Security</vt:lpstr>
      <vt:lpstr>Road Tripping to a Security Mindset</vt:lpstr>
      <vt:lpstr>Know your Destination</vt:lpstr>
      <vt:lpstr>PRO TIP: SNACKS</vt:lpstr>
      <vt:lpstr>A Secure System</vt:lpstr>
      <vt:lpstr>PowerPoint Presentation</vt:lpstr>
      <vt:lpstr>What should be secured?</vt:lpstr>
      <vt:lpstr>PowerPoint Presentation</vt:lpstr>
      <vt:lpstr>PowerPoint Presentation</vt:lpstr>
      <vt:lpstr>What is adopting a Security Mindset?</vt:lpstr>
      <vt:lpstr>PowerPoint Presentation</vt:lpstr>
      <vt:lpstr>Read the Signs</vt:lpstr>
      <vt:lpstr>TRANSLATION TOOLS</vt:lpstr>
      <vt:lpstr>A Case Study: Virgin Media</vt:lpstr>
      <vt:lpstr>A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 new things</vt:lpstr>
      <vt:lpstr>Did you know?</vt:lpstr>
      <vt:lpstr>PowerPoint Presentation</vt:lpstr>
      <vt:lpstr>A Case Study – The Evolution of Securing a Mobile Device </vt:lpstr>
      <vt:lpstr>PowerPoint Presentation</vt:lpstr>
      <vt:lpstr>PowerPoint Presentation</vt:lpstr>
      <vt:lpstr>PowerPoint Presentation</vt:lpstr>
      <vt:lpstr>PowerPoint Presentation</vt:lpstr>
      <vt:lpstr>PowerPoint Presentation</vt:lpstr>
      <vt:lpstr>PowerPoint Presentation</vt:lpstr>
      <vt:lpstr>Knowledge is Key  What we don’t know hurts us every day.</vt:lpstr>
      <vt:lpstr>Bring Friends</vt:lpstr>
      <vt:lpstr>Minivans</vt:lpstr>
      <vt:lpstr>Everyone has a role</vt:lpstr>
      <vt:lpstr>My Minivan Riders</vt:lpstr>
      <vt:lpstr>Israel’s Mission</vt:lpstr>
      <vt:lpstr>Israel’s Security Mindset</vt:lpstr>
      <vt:lpstr>Tehseen’s Mission</vt:lpstr>
      <vt:lpstr>Tehseen’s Security Mindset</vt:lpstr>
      <vt:lpstr>Kari’s Mission</vt:lpstr>
      <vt:lpstr>Kari’s Security Mindset</vt:lpstr>
      <vt:lpstr>Michael’s Mission</vt:lpstr>
      <vt:lpstr>Michael’s Security Mindset</vt:lpstr>
      <vt:lpstr>Steve’s Mission</vt:lpstr>
      <vt:lpstr>Steve’s Security Mindset</vt:lpstr>
      <vt:lpstr>Carmina’s Mission</vt:lpstr>
      <vt:lpstr>Carmina’s Security Mindset</vt:lpstr>
      <vt:lpstr>Your Mission</vt:lpstr>
      <vt:lpstr>Your Security Mindset</vt:lpstr>
      <vt:lpstr>PowerPoint Presentation</vt:lpstr>
      <vt:lpstr>Plan a Route</vt:lpstr>
      <vt:lpstr>The Plan</vt:lpstr>
      <vt:lpstr>It’s a long, curvy road, but there are scenic overlooks (and pit stops!)</vt:lpstr>
      <vt:lpstr>Awareness is Critical</vt:lpstr>
      <vt:lpstr>Start Early – Security in Design</vt:lpstr>
      <vt:lpstr>Threat Modeling</vt:lpstr>
      <vt:lpstr>Set Lofty Goals</vt:lpstr>
      <vt:lpstr>Shift Everything Left</vt:lpstr>
      <vt:lpstr>Start Simple</vt:lpstr>
      <vt:lpstr>Start NOW</vt:lpstr>
      <vt:lpstr>PowerPoint Presentation</vt:lpstr>
      <vt:lpstr>PowerPoint Presentation</vt:lpstr>
      <vt:lpstr>Thanks for listening!</vt:lpstr>
      <vt:lpstr>Help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Journey to a  Security Mindset</dc:title>
  <dc:creator>Angela Pinney</dc:creator>
  <cp:lastModifiedBy>Angela Pinney</cp:lastModifiedBy>
  <cp:revision>82</cp:revision>
  <dcterms:created xsi:type="dcterms:W3CDTF">2019-12-16T15:17:02Z</dcterms:created>
  <dcterms:modified xsi:type="dcterms:W3CDTF">2020-01-06T20:30:52Z</dcterms:modified>
</cp:coreProperties>
</file>